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299" r:id="rId6"/>
    <p:sldId id="580" r:id="rId7"/>
    <p:sldId id="587" r:id="rId8"/>
    <p:sldId id="281" r:id="rId9"/>
    <p:sldId id="581" r:id="rId10"/>
    <p:sldId id="282" r:id="rId11"/>
    <p:sldId id="294" r:id="rId12"/>
    <p:sldId id="283" r:id="rId13"/>
    <p:sldId id="582" r:id="rId14"/>
    <p:sldId id="583" r:id="rId15"/>
    <p:sldId id="280" r:id="rId16"/>
    <p:sldId id="286" r:id="rId17"/>
    <p:sldId id="289" r:id="rId18"/>
    <p:sldId id="291" r:id="rId19"/>
    <p:sldId id="578" r:id="rId20"/>
    <p:sldId id="292" r:id="rId21"/>
    <p:sldId id="584" r:id="rId22"/>
    <p:sldId id="585" r:id="rId23"/>
    <p:sldId id="58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E0F0F-B8E9-47F3-9A86-73E8701BFAF2}" v="46" dt="2025-10-09T13:42:26.69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78" autoAdjust="0"/>
  </p:normalViewPr>
  <p:slideViewPr>
    <p:cSldViewPr snapToGrid="0">
      <p:cViewPr varScale="1">
        <p:scale>
          <a:sx n="105" d="100"/>
          <a:sy n="105" d="100"/>
        </p:scale>
        <p:origin x="834" y="114"/>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8190EA-5EEC-4300-B6AE-D9734C6C648E}" type="datetimeFigureOut">
              <a:rPr lang="en-US" smtClean="0"/>
              <a:t>10/14/2025</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87ADD9-2083-264C-A652-8D52D02F7E72}" type="datetimeFigureOut">
              <a:rPr lang="en-US" smtClean="0"/>
              <a:t>10/14/2025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350910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105444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3469850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19571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3149872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1998681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89793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2806306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276084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dirty="0"/>
          </a:p>
        </p:txBody>
      </p:sp>
    </p:spTree>
    <p:extLst>
      <p:ext uri="{BB962C8B-B14F-4D97-AF65-F5344CB8AC3E}">
        <p14:creationId xmlns:p14="http://schemas.microsoft.com/office/powerpoint/2010/main" val="25832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911230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20</a:t>
            </a:fld>
            <a:endParaRPr lang="en-US" dirty="0"/>
          </a:p>
        </p:txBody>
      </p:sp>
    </p:spTree>
    <p:extLst>
      <p:ext uri="{BB962C8B-B14F-4D97-AF65-F5344CB8AC3E}">
        <p14:creationId xmlns:p14="http://schemas.microsoft.com/office/powerpoint/2010/main" val="181051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55441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204410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18096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279717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46924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10347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67622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solidFill>
                <a:srgbClr val="000000"/>
              </a:solidFill>
            </a:endParaRPr>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864109"/>
            <a:ext cx="2947482" cy="5066715"/>
          </a:xfrm>
        </p:spPr>
        <p:txBody>
          <a:bodyPr/>
          <a:lstStyle>
            <a:lvl1pPr>
              <a:defRPr>
                <a:solidFill>
                  <a:schemeClr val="tx1"/>
                </a:solidFill>
              </a:defRPr>
            </a:lvl1pPr>
          </a:lstStyle>
          <a:p>
            <a:r>
              <a:rPr lang="en-US" noProof="0" dirty="0"/>
              <a:t>Click to edit Master title style</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Tree>
    <p:extLst>
      <p:ext uri="{BB962C8B-B14F-4D97-AF65-F5344CB8AC3E}">
        <p14:creationId xmlns:p14="http://schemas.microsoft.com/office/powerpoint/2010/main" val="408583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mart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457200"/>
            <a:ext cx="9692640" cy="1371600"/>
          </a:xfrm>
        </p:spPr>
        <p:txBody>
          <a:bodyPr anchor="b">
            <a:noAutofit/>
          </a:bodyPr>
          <a:lstStyle>
            <a:lvl1pPr>
              <a:defRPr sz="4200" b="1">
                <a:latin typeface="+mj-lt"/>
              </a:defRPr>
            </a:lvl1pPr>
          </a:lstStyle>
          <a:p>
            <a:r>
              <a:rPr lang="en-US" dirty="0"/>
              <a:t>Click to add title</a:t>
            </a:r>
          </a:p>
        </p:txBody>
      </p:sp>
      <p:sp>
        <p:nvSpPr>
          <p:cNvPr id="4" name="Content Placeholder 2">
            <a:extLst>
              <a:ext uri="{FF2B5EF4-FFF2-40B4-BE49-F238E27FC236}">
                <a16:creationId xmlns:a16="http://schemas.microsoft.com/office/drawing/2014/main" id="{C45E425B-455F-127B-1647-045FD094F15D}"/>
              </a:ext>
            </a:extLst>
          </p:cNvPr>
          <p:cNvSpPr>
            <a:spLocks noGrp="1"/>
          </p:cNvSpPr>
          <p:nvPr>
            <p:ph idx="10" hasCustomPrompt="1"/>
          </p:nvPr>
        </p:nvSpPr>
        <p:spPr>
          <a:xfrm>
            <a:off x="1167493" y="2087561"/>
            <a:ext cx="2693306" cy="3890543"/>
          </a:xfrm>
        </p:spPr>
        <p:txBody>
          <a:bodyPr>
            <a:noAutofit/>
          </a:bodyPr>
          <a:lstStyle>
            <a:lvl1pPr marL="0" indent="0">
              <a:buNone/>
              <a:defRPr sz="2000">
                <a:latin typeface="+mn-lt"/>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216400" y="2087563"/>
            <a:ext cx="6730274"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2709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9" r:id="rId4"/>
    <p:sldLayoutId id="2147483668" r:id="rId5"/>
    <p:sldLayoutId id="2147483669" r:id="rId6"/>
    <p:sldLayoutId id="2147483677" r:id="rId7"/>
    <p:sldLayoutId id="2147483661" r:id="rId8"/>
    <p:sldLayoutId id="2147483666" r:id="rId9"/>
    <p:sldLayoutId id="2147483678" r:id="rId10"/>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hyperlink" Target="https://pauldingeducationfoundation.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eb3.ncaa.org/ecwr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playnaia.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aulding.k12.ga.us/domain/5420" TargetMode="External"/><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instagram.com/pchs.news/" TargetMode="External"/><Relationship Id="rId4" Type="http://schemas.openxmlformats.org/officeDocument/2006/relationships/hyperlink" Target="https://www.facebook.com/PCHSPatrio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pchscounselor1297.wixsite.com/mysite/senior-brag-she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pchscounselor1297.wixsite.com/mysi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chscounselor1297.wixsite.com/mysite/senior-brag-shee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chscounselor1297.wixsite.com/mysite/transcrip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lappscloud.com/Welcome.aspx?api=5e2c9f030eed71d6a237cb2b8dee25c8#loade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459962" y="5367910"/>
            <a:ext cx="10610661" cy="1406981"/>
          </a:xfrm>
        </p:spPr>
        <p:txBody>
          <a:bodyPr/>
          <a:lstStyle/>
          <a:p>
            <a:r>
              <a:rPr lang="en-US" dirty="0">
                <a:solidFill>
                  <a:schemeClr val="accent2">
                    <a:lumMod val="25000"/>
                  </a:schemeClr>
                </a:solidFill>
              </a:rPr>
              <a:t>Class of 2026 Parent &amp; Student Information</a:t>
            </a:r>
          </a:p>
        </p:txBody>
      </p:sp>
      <p:pic>
        <p:nvPicPr>
          <p:cNvPr id="3" name="Picture 2" descr="Logo, company name&#10;&#10;Description automatically generated">
            <a:extLst>
              <a:ext uri="{FF2B5EF4-FFF2-40B4-BE49-F238E27FC236}">
                <a16:creationId xmlns:a16="http://schemas.microsoft.com/office/drawing/2014/main" id="{3B3FEE41-6090-4F7D-BB4C-271520AA3C4A}"/>
              </a:ext>
            </a:extLst>
          </p:cNvPr>
          <p:cNvPicPr>
            <a:picLocks noChangeAspect="1"/>
          </p:cNvPicPr>
          <p:nvPr/>
        </p:nvPicPr>
        <p:blipFill>
          <a:blip r:embed="rId3"/>
          <a:stretch>
            <a:fillRect/>
          </a:stretch>
        </p:blipFill>
        <p:spPr>
          <a:xfrm>
            <a:off x="1807185" y="713447"/>
            <a:ext cx="8317230" cy="3703406"/>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239012-256A-FB90-AFCB-B2E0095A904E}"/>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20743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3B02-BE50-8161-FEBA-FC1BE347015C}"/>
              </a:ext>
            </a:extLst>
          </p:cNvPr>
          <p:cNvSpPr>
            <a:spLocks noGrp="1"/>
          </p:cNvSpPr>
          <p:nvPr>
            <p:ph type="title"/>
          </p:nvPr>
        </p:nvSpPr>
        <p:spPr>
          <a:xfrm>
            <a:off x="73151" y="266815"/>
            <a:ext cx="2798065" cy="3387497"/>
          </a:xfrm>
        </p:spPr>
        <p:txBody>
          <a:bodyPr anchor="b">
            <a:normAutofit/>
          </a:bodyPr>
          <a:lstStyle/>
          <a:p>
            <a:pPr algn="r"/>
            <a:r>
              <a:rPr lang="en-US" sz="4000" b="1" dirty="0">
                <a:solidFill>
                  <a:schemeClr val="accent4"/>
                </a:solidFill>
              </a:rPr>
              <a:t>ASVAB</a:t>
            </a:r>
          </a:p>
        </p:txBody>
      </p:sp>
      <p:sp>
        <p:nvSpPr>
          <p:cNvPr id="3" name="Content Placeholder 2">
            <a:extLst>
              <a:ext uri="{FF2B5EF4-FFF2-40B4-BE49-F238E27FC236}">
                <a16:creationId xmlns:a16="http://schemas.microsoft.com/office/drawing/2014/main" id="{00B4FB57-CD20-3882-5E18-97C7631BD56F}"/>
              </a:ext>
            </a:extLst>
          </p:cNvPr>
          <p:cNvSpPr>
            <a:spLocks noGrp="1"/>
          </p:cNvSpPr>
          <p:nvPr>
            <p:ph idx="1"/>
          </p:nvPr>
        </p:nvSpPr>
        <p:spPr>
          <a:xfrm>
            <a:off x="3859283" y="266815"/>
            <a:ext cx="6555347" cy="6399161"/>
          </a:xfrm>
        </p:spPr>
        <p:txBody>
          <a:bodyPr anchor="ctr">
            <a:normAutofit lnSpcReduction="10000"/>
          </a:bodyPr>
          <a:lstStyle/>
          <a:p>
            <a:pPr marL="457200" indent="-457200">
              <a:buFont typeface="Arial" panose="020B0604020202020204" pitchFamily="34" charset="0"/>
              <a:buChar char="•"/>
            </a:pPr>
            <a:r>
              <a:rPr lang="en-US" sz="3200" dirty="0"/>
              <a:t>Aptitude exam required for entrance into the military that determines your eligibility for military jobs.</a:t>
            </a:r>
          </a:p>
          <a:p>
            <a:pPr marL="457200" indent="-457200">
              <a:buFont typeface="Arial" panose="020B0604020202020204" pitchFamily="34" charset="0"/>
              <a:buChar char="•"/>
            </a:pPr>
            <a:r>
              <a:rPr lang="en-US" sz="3200" dirty="0"/>
              <a:t>Will be given at PCHS on </a:t>
            </a:r>
            <a:r>
              <a:rPr lang="en-US" sz="3200" b="1" dirty="0"/>
              <a:t>November 19</a:t>
            </a:r>
            <a:r>
              <a:rPr lang="en-US" sz="3200" b="1" baseline="30000" dirty="0"/>
              <a:t>th </a:t>
            </a:r>
            <a:r>
              <a:rPr lang="en-US" sz="3200" dirty="0"/>
              <a:t>and </a:t>
            </a:r>
            <a:r>
              <a:rPr lang="en-US" sz="3200" b="1" dirty="0"/>
              <a:t>March 25</a:t>
            </a:r>
            <a:r>
              <a:rPr lang="en-US" sz="3200" b="1" baseline="30000" dirty="0"/>
              <a:t>th</a:t>
            </a:r>
            <a:r>
              <a:rPr lang="en-US" sz="3200" dirty="0"/>
              <a:t>. Registration information will be made available closer to date.</a:t>
            </a:r>
          </a:p>
          <a:p>
            <a:pPr marL="457200" indent="-457200">
              <a:buFont typeface="Arial" panose="020B0604020202020204" pitchFamily="34" charset="0"/>
              <a:buChar char="•"/>
            </a:pPr>
            <a:r>
              <a:rPr lang="en-US" sz="3200" dirty="0"/>
              <a:t>See JROTC instructors with any questions.</a:t>
            </a:r>
          </a:p>
          <a:p>
            <a:pPr marL="457200" indent="-457200">
              <a:buFont typeface="Arial" panose="020B0604020202020204" pitchFamily="34" charset="0"/>
              <a:buChar char="•"/>
            </a:pPr>
            <a:r>
              <a:rPr lang="en-US" sz="3200" dirty="0"/>
              <a:t>Be on the lookout-military recruiters often make lunchroom visits to speak with interested students. </a:t>
            </a:r>
          </a:p>
        </p:txBody>
      </p:sp>
    </p:spTree>
    <p:extLst>
      <p:ext uri="{BB962C8B-B14F-4D97-AF65-F5344CB8AC3E}">
        <p14:creationId xmlns:p14="http://schemas.microsoft.com/office/powerpoint/2010/main" val="9148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6E8C-0D31-E65B-FB87-0EE463FE9121}"/>
              </a:ext>
            </a:extLst>
          </p:cNvPr>
          <p:cNvSpPr>
            <a:spLocks noGrp="1"/>
          </p:cNvSpPr>
          <p:nvPr>
            <p:ph type="title"/>
          </p:nvPr>
        </p:nvSpPr>
        <p:spPr>
          <a:xfrm>
            <a:off x="1371599" y="294538"/>
            <a:ext cx="9895951" cy="1033669"/>
          </a:xfrm>
        </p:spPr>
        <p:txBody>
          <a:bodyPr>
            <a:normAutofit/>
          </a:bodyPr>
          <a:lstStyle/>
          <a:p>
            <a:r>
              <a:rPr lang="en-US" sz="4000" b="1" dirty="0">
                <a:solidFill>
                  <a:schemeClr val="accent2">
                    <a:lumMod val="25000"/>
                  </a:schemeClr>
                </a:solidFill>
              </a:rPr>
              <a:t>Important Website - GAfutures.org</a:t>
            </a:r>
          </a:p>
        </p:txBody>
      </p:sp>
      <p:sp>
        <p:nvSpPr>
          <p:cNvPr id="3" name="Content Placeholder 2">
            <a:extLst>
              <a:ext uri="{FF2B5EF4-FFF2-40B4-BE49-F238E27FC236}">
                <a16:creationId xmlns:a16="http://schemas.microsoft.com/office/drawing/2014/main" id="{5DFD9FFF-13ED-0748-3522-C58CD87BE2A3}"/>
              </a:ext>
            </a:extLst>
          </p:cNvPr>
          <p:cNvSpPr>
            <a:spLocks noGrp="1"/>
          </p:cNvSpPr>
          <p:nvPr>
            <p:ph idx="1"/>
          </p:nvPr>
        </p:nvSpPr>
        <p:spPr>
          <a:xfrm>
            <a:off x="1371599" y="1719743"/>
            <a:ext cx="9724031" cy="4915949"/>
          </a:xfrm>
        </p:spPr>
        <p:txBody>
          <a:bodyPr anchor="ctr">
            <a:normAutofit lnSpcReduction="10000"/>
          </a:bodyPr>
          <a:lstStyle/>
          <a:p>
            <a:r>
              <a:rPr lang="en-US" sz="2400" dirty="0">
                <a:hlinkClick r:id="rId3"/>
              </a:rPr>
              <a:t>www.gafutures.org</a:t>
            </a:r>
            <a:endParaRPr lang="en-US" sz="2400" dirty="0"/>
          </a:p>
          <a:p>
            <a:pPr marL="342900" indent="-342900">
              <a:buFont typeface="Arial" panose="020B0604020202020204" pitchFamily="34" charset="0"/>
              <a:buChar char="•"/>
            </a:pPr>
            <a:r>
              <a:rPr lang="en-US" sz="2400" dirty="0"/>
              <a:t>Familiarize yourself with </a:t>
            </a:r>
            <a:r>
              <a:rPr lang="en-US" sz="2400" dirty="0" err="1"/>
              <a:t>GAfutures</a:t>
            </a:r>
            <a:r>
              <a:rPr lang="en-US" sz="2400" dirty="0"/>
              <a:t>.  If you have not already created an account, do so. There is a lot of valuable information listed on this website.</a:t>
            </a:r>
          </a:p>
          <a:p>
            <a:pPr marL="342900" indent="-342900">
              <a:buFont typeface="Arial" panose="020B0604020202020204" pitchFamily="34" charset="0"/>
              <a:buChar char="•"/>
            </a:pPr>
            <a:r>
              <a:rPr lang="en-US" sz="2400" dirty="0"/>
              <a:t>This is the website that you will visit to check your HOPE GPA (remember this is different than the school GPA that is posted on your transcript), and GA Futures is the only place to check this. </a:t>
            </a:r>
            <a:r>
              <a:rPr lang="en-US" sz="2400" dirty="0" err="1"/>
              <a:t>GAfutures</a:t>
            </a:r>
            <a:r>
              <a:rPr lang="en-US" sz="2400" dirty="0"/>
              <a:t> also has information about scholarships and state aid programs, FAFSA and Financial Aid, career exploration, and many more valuable resources. The Dual Enrollment funding application is completed through </a:t>
            </a:r>
            <a:r>
              <a:rPr lang="en-US" sz="2400" dirty="0" err="1"/>
              <a:t>GAfutures</a:t>
            </a:r>
            <a:r>
              <a:rPr lang="en-US" sz="2400" dirty="0"/>
              <a:t>.</a:t>
            </a:r>
          </a:p>
          <a:p>
            <a:pPr marL="342900" indent="-342900">
              <a:buFont typeface="Arial" panose="020B0604020202020204" pitchFamily="34" charset="0"/>
              <a:buChar char="•"/>
            </a:pPr>
            <a:r>
              <a:rPr lang="en-US" sz="2400" dirty="0"/>
              <a:t>You can also research colleges, apply to some in-state colleges/universities, and request that your transcripts be sent to in-state colleges through </a:t>
            </a:r>
            <a:r>
              <a:rPr lang="en-US" sz="2400" dirty="0" err="1"/>
              <a:t>GAfutures</a:t>
            </a:r>
            <a:r>
              <a:rPr lang="en-US" sz="2400" dirty="0"/>
              <a:t>. </a:t>
            </a:r>
          </a:p>
          <a:p>
            <a:endParaRPr lang="en-US" sz="1800" dirty="0"/>
          </a:p>
        </p:txBody>
      </p:sp>
    </p:spTree>
    <p:extLst>
      <p:ext uri="{BB962C8B-B14F-4D97-AF65-F5344CB8AC3E}">
        <p14:creationId xmlns:p14="http://schemas.microsoft.com/office/powerpoint/2010/main" val="124511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5EB3-7526-7F45-F0E1-5BC959479855}"/>
              </a:ext>
            </a:extLst>
          </p:cNvPr>
          <p:cNvSpPr>
            <a:spLocks noGrp="1"/>
          </p:cNvSpPr>
          <p:nvPr>
            <p:ph type="title"/>
          </p:nvPr>
        </p:nvSpPr>
        <p:spPr>
          <a:xfrm>
            <a:off x="0" y="5676559"/>
            <a:ext cx="2944368" cy="1075704"/>
          </a:xfrm>
        </p:spPr>
        <p:txBody>
          <a:bodyPr anchor="b">
            <a:normAutofit/>
          </a:bodyPr>
          <a:lstStyle/>
          <a:p>
            <a:r>
              <a:rPr lang="en-US" sz="4000" b="1" dirty="0">
                <a:solidFill>
                  <a:schemeClr val="accent2">
                    <a:lumMod val="25000"/>
                  </a:schemeClr>
                </a:solidFill>
              </a:rPr>
              <a:t>HOPE Scholarship</a:t>
            </a:r>
          </a:p>
        </p:txBody>
      </p:sp>
      <p:sp>
        <p:nvSpPr>
          <p:cNvPr id="6" name="Content Placeholder 5">
            <a:extLst>
              <a:ext uri="{FF2B5EF4-FFF2-40B4-BE49-F238E27FC236}">
                <a16:creationId xmlns:a16="http://schemas.microsoft.com/office/drawing/2014/main" id="{4C8AC9EE-9636-8491-CCE3-5B63FBB988B2}"/>
              </a:ext>
            </a:extLst>
          </p:cNvPr>
          <p:cNvSpPr>
            <a:spLocks noGrp="1"/>
          </p:cNvSpPr>
          <p:nvPr>
            <p:ph idx="1"/>
          </p:nvPr>
        </p:nvSpPr>
        <p:spPr>
          <a:xfrm>
            <a:off x="2104464" y="0"/>
            <a:ext cx="9380400" cy="6423079"/>
          </a:xfrm>
        </p:spPr>
        <p:txBody>
          <a:bodyPr anchor="ctr">
            <a:normAutofit/>
          </a:bodyPr>
          <a:lstStyle/>
          <a:p>
            <a:pPr marL="285750" indent="-285750">
              <a:buFont typeface="Arial" panose="020B0604020202020204" pitchFamily="34" charset="0"/>
              <a:buChar char="•"/>
            </a:pPr>
            <a:r>
              <a:rPr lang="en-US" sz="1800" dirty="0">
                <a:solidFill>
                  <a:schemeClr val="accent2">
                    <a:lumMod val="25000"/>
                  </a:schemeClr>
                </a:solidFill>
              </a:rPr>
              <a:t>Georgia's HOPE Scholarship provides money to assist students with tuition at an eligible USG, TCSG, or private college/university.</a:t>
            </a:r>
          </a:p>
          <a:p>
            <a:pPr marL="285750" indent="-285750">
              <a:buFont typeface="Arial" panose="020B0604020202020204" pitchFamily="34" charset="0"/>
              <a:buChar char="•"/>
            </a:pPr>
            <a:r>
              <a:rPr lang="en-US" sz="1800" dirty="0">
                <a:solidFill>
                  <a:schemeClr val="accent2">
                    <a:lumMod val="25000"/>
                  </a:schemeClr>
                </a:solidFill>
              </a:rPr>
              <a:t>Must be a state resident for 12 consecutive months prior to the first day of the term.</a:t>
            </a:r>
          </a:p>
          <a:p>
            <a:pPr marL="285750" indent="-285750">
              <a:buFont typeface="Arial" panose="020B0604020202020204" pitchFamily="34" charset="0"/>
              <a:buChar char="•"/>
            </a:pPr>
            <a:r>
              <a:rPr lang="en-US" sz="1800" dirty="0">
                <a:solidFill>
                  <a:schemeClr val="accent2">
                    <a:lumMod val="25000"/>
                  </a:schemeClr>
                </a:solidFill>
              </a:rPr>
              <a:t>The HOPE scholarship is determined by the calculation of all </a:t>
            </a:r>
            <a:r>
              <a:rPr lang="en-US" sz="1800" b="1" dirty="0">
                <a:solidFill>
                  <a:schemeClr val="accent2">
                    <a:lumMod val="25000"/>
                  </a:schemeClr>
                </a:solidFill>
              </a:rPr>
              <a:t>academic core and world language </a:t>
            </a:r>
            <a:r>
              <a:rPr lang="en-US" sz="1800" dirty="0">
                <a:solidFill>
                  <a:schemeClr val="accent2">
                    <a:lumMod val="25000"/>
                  </a:schemeClr>
                </a:solidFill>
              </a:rPr>
              <a:t>courses that the student has taken and completed (grades 9-12). </a:t>
            </a:r>
          </a:p>
          <a:p>
            <a:pPr marL="285750" indent="-285750">
              <a:buFont typeface="Arial" panose="020B0604020202020204" pitchFamily="34" charset="0"/>
              <a:buChar char="•"/>
            </a:pPr>
            <a:r>
              <a:rPr lang="en-US" sz="1800" dirty="0">
                <a:solidFill>
                  <a:schemeClr val="accent2">
                    <a:lumMod val="25000"/>
                  </a:schemeClr>
                </a:solidFill>
              </a:rPr>
              <a:t>Students must have a HOPE GPA of </a:t>
            </a:r>
            <a:r>
              <a:rPr lang="en-US" sz="1800" u="sng" dirty="0">
                <a:solidFill>
                  <a:schemeClr val="accent2">
                    <a:lumMod val="25000"/>
                  </a:schemeClr>
                </a:solidFill>
              </a:rPr>
              <a:t>3.0</a:t>
            </a:r>
          </a:p>
          <a:p>
            <a:pPr marL="285750" indent="-285750">
              <a:buFont typeface="Arial" panose="020B0604020202020204" pitchFamily="34" charset="0"/>
              <a:buChar char="•"/>
            </a:pPr>
            <a:r>
              <a:rPr lang="en-US" sz="1800" dirty="0">
                <a:solidFill>
                  <a:schemeClr val="accent2">
                    <a:lumMod val="25000"/>
                  </a:schemeClr>
                </a:solidFill>
              </a:rPr>
              <a:t>Zell Miller- must have a HOPE GPA of 3.7 AND</a:t>
            </a:r>
          </a:p>
          <a:p>
            <a:pPr marL="742950" lvl="1" indent="-285750">
              <a:buFont typeface="Arial" panose="020B0604020202020204" pitchFamily="34" charset="0"/>
              <a:buChar char="•"/>
            </a:pPr>
            <a:r>
              <a:rPr lang="en-US" sz="1400" dirty="0">
                <a:solidFill>
                  <a:schemeClr val="accent2">
                    <a:lumMod val="25000"/>
                  </a:schemeClr>
                </a:solidFill>
              </a:rPr>
              <a:t>A minimum composite score of 25 on the ACT </a:t>
            </a:r>
            <a:r>
              <a:rPr lang="en-US" sz="1400" b="1" u="sng" dirty="0">
                <a:solidFill>
                  <a:schemeClr val="accent2">
                    <a:lumMod val="25000"/>
                  </a:schemeClr>
                </a:solidFill>
              </a:rPr>
              <a:t>or</a:t>
            </a:r>
            <a:r>
              <a:rPr lang="en-US" sz="1400" dirty="0">
                <a:solidFill>
                  <a:schemeClr val="accent2">
                    <a:lumMod val="25000"/>
                  </a:schemeClr>
                </a:solidFill>
              </a:rPr>
              <a:t> a minimum score of 1200 on the SAT.</a:t>
            </a:r>
          </a:p>
          <a:p>
            <a:pPr marL="285750" indent="-285750">
              <a:buFont typeface="Arial" panose="020B0604020202020204" pitchFamily="34" charset="0"/>
              <a:buChar char="•"/>
            </a:pPr>
            <a:r>
              <a:rPr lang="en-US" sz="1800" dirty="0">
                <a:solidFill>
                  <a:schemeClr val="accent2">
                    <a:lumMod val="25000"/>
                  </a:schemeClr>
                </a:solidFill>
              </a:rPr>
              <a:t> Students must have </a:t>
            </a:r>
            <a:r>
              <a:rPr lang="en-US" sz="1800" u="sng" dirty="0">
                <a:solidFill>
                  <a:schemeClr val="accent2">
                    <a:lumMod val="25000"/>
                  </a:schemeClr>
                </a:solidFill>
              </a:rPr>
              <a:t>4</a:t>
            </a:r>
            <a:r>
              <a:rPr lang="en-US" sz="1800" dirty="0">
                <a:solidFill>
                  <a:schemeClr val="accent2">
                    <a:lumMod val="25000"/>
                  </a:schemeClr>
                </a:solidFill>
              </a:rPr>
              <a:t> “rigorous” academic courses to qualify for the HOPE Scholarship.</a:t>
            </a:r>
          </a:p>
          <a:p>
            <a:pPr marL="285750" indent="-285750">
              <a:buFont typeface="Arial" panose="020B0604020202020204" pitchFamily="34" charset="0"/>
              <a:buChar char="•"/>
            </a:pPr>
            <a:r>
              <a:rPr lang="en-US" sz="1800" dirty="0">
                <a:solidFill>
                  <a:schemeClr val="accent2">
                    <a:lumMod val="25000"/>
                  </a:schemeClr>
                </a:solidFill>
              </a:rPr>
              <a:t>Georgia Student Finance Commission Rigorous Course Chart is located on </a:t>
            </a:r>
            <a:r>
              <a:rPr lang="en-US" sz="1800" dirty="0" err="1">
                <a:solidFill>
                  <a:schemeClr val="accent2">
                    <a:lumMod val="25000"/>
                  </a:schemeClr>
                </a:solidFill>
              </a:rPr>
              <a:t>GAfutures</a:t>
            </a:r>
            <a:r>
              <a:rPr lang="en-US" sz="1800" dirty="0">
                <a:solidFill>
                  <a:schemeClr val="accent2">
                    <a:lumMod val="25000"/>
                  </a:schemeClr>
                </a:solidFill>
              </a:rPr>
              <a:t>.</a:t>
            </a:r>
          </a:p>
          <a:p>
            <a:pPr marL="285750" indent="-285750">
              <a:buFont typeface="Arial" panose="020B0604020202020204" pitchFamily="34" charset="0"/>
              <a:buChar char="•"/>
            </a:pPr>
            <a:r>
              <a:rPr lang="en-US" sz="1800" dirty="0">
                <a:solidFill>
                  <a:schemeClr val="accent2">
                    <a:lumMod val="25000"/>
                  </a:schemeClr>
                </a:solidFill>
              </a:rPr>
              <a:t>Courses taken during middle school do not count.</a:t>
            </a:r>
          </a:p>
          <a:p>
            <a:pPr marL="285750" indent="-285750">
              <a:buFont typeface="Arial" panose="020B0604020202020204" pitchFamily="34" charset="0"/>
              <a:buChar char="•"/>
            </a:pPr>
            <a:r>
              <a:rPr lang="en-US" sz="1800" dirty="0">
                <a:solidFill>
                  <a:schemeClr val="accent2">
                    <a:lumMod val="25000"/>
                  </a:schemeClr>
                </a:solidFill>
              </a:rPr>
              <a:t>Remember to monitor your HOPE GPA via your My </a:t>
            </a:r>
            <a:r>
              <a:rPr lang="en-US" sz="1800" dirty="0" err="1">
                <a:solidFill>
                  <a:schemeClr val="accent2">
                    <a:lumMod val="25000"/>
                  </a:schemeClr>
                </a:solidFill>
              </a:rPr>
              <a:t>GAfutures</a:t>
            </a:r>
            <a:r>
              <a:rPr lang="en-US" sz="1800" dirty="0">
                <a:solidFill>
                  <a:schemeClr val="accent2">
                    <a:lumMod val="25000"/>
                  </a:schemeClr>
                </a:solidFill>
              </a:rPr>
              <a:t> account.</a:t>
            </a:r>
          </a:p>
          <a:p>
            <a:pPr marL="285750" indent="-285750">
              <a:buFont typeface="Arial" panose="020B0604020202020204" pitchFamily="34" charset="0"/>
              <a:buChar char="•"/>
            </a:pPr>
            <a:r>
              <a:rPr lang="en-US" sz="1800" dirty="0">
                <a:solidFill>
                  <a:schemeClr val="accent2">
                    <a:lumMod val="25000"/>
                  </a:schemeClr>
                </a:solidFill>
              </a:rPr>
              <a:t>Apply by filling out the Free Application for Federal Student Aid (FAFSA) or the online Georgia Student Finance Application (GSFAPP).</a:t>
            </a:r>
          </a:p>
          <a:p>
            <a:pPr marL="285750" indent="-285750">
              <a:buFont typeface="Arial" panose="020B0604020202020204" pitchFamily="34" charset="0"/>
              <a:buChar char="•"/>
            </a:pPr>
            <a:r>
              <a:rPr lang="en-US" sz="1800" dirty="0">
                <a:solidFill>
                  <a:schemeClr val="accent2">
                    <a:lumMod val="25000"/>
                  </a:schemeClr>
                </a:solidFill>
              </a:rPr>
              <a:t>Full requirements and details can be found at www.gafutures.org</a:t>
            </a:r>
          </a:p>
          <a:p>
            <a:pPr marL="0" indent="0">
              <a:buNone/>
            </a:pPr>
            <a:endParaRPr lang="en-US" sz="1400" dirty="0"/>
          </a:p>
        </p:txBody>
      </p:sp>
    </p:spTree>
    <p:extLst>
      <p:ext uri="{BB962C8B-B14F-4D97-AF65-F5344CB8AC3E}">
        <p14:creationId xmlns:p14="http://schemas.microsoft.com/office/powerpoint/2010/main" val="398784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2E0B-DFE7-9B37-5703-70CAD1FB784E}"/>
              </a:ext>
            </a:extLst>
          </p:cNvPr>
          <p:cNvSpPr>
            <a:spLocks noGrp="1"/>
          </p:cNvSpPr>
          <p:nvPr>
            <p:ph type="title"/>
          </p:nvPr>
        </p:nvSpPr>
        <p:spPr>
          <a:xfrm>
            <a:off x="1229703" y="260904"/>
            <a:ext cx="5323715" cy="656119"/>
          </a:xfrm>
        </p:spPr>
        <p:txBody>
          <a:bodyPr anchor="b">
            <a:normAutofit/>
          </a:bodyPr>
          <a:lstStyle/>
          <a:p>
            <a:pPr algn="ctr"/>
            <a:r>
              <a:rPr lang="en-US" sz="4000" b="1" dirty="0"/>
              <a:t>HOPE GPA</a:t>
            </a:r>
          </a:p>
        </p:txBody>
      </p:sp>
      <p:sp>
        <p:nvSpPr>
          <p:cNvPr id="3" name="Content Placeholder 2">
            <a:extLst>
              <a:ext uri="{FF2B5EF4-FFF2-40B4-BE49-F238E27FC236}">
                <a16:creationId xmlns:a16="http://schemas.microsoft.com/office/drawing/2014/main" id="{9C0AE1DA-D519-5F17-B949-7269E7279D7F}"/>
              </a:ext>
            </a:extLst>
          </p:cNvPr>
          <p:cNvSpPr>
            <a:spLocks noGrp="1"/>
          </p:cNvSpPr>
          <p:nvPr>
            <p:ph idx="1"/>
          </p:nvPr>
        </p:nvSpPr>
        <p:spPr>
          <a:xfrm>
            <a:off x="457200" y="1487475"/>
            <a:ext cx="5923217" cy="5023954"/>
          </a:xfrm>
        </p:spPr>
        <p:txBody>
          <a:bodyPr anchor="t">
            <a:normAutofit/>
          </a:bodyPr>
          <a:lstStyle/>
          <a:p>
            <a:r>
              <a:rPr lang="en-US" sz="2000" dirty="0"/>
              <a:t>If a student does not have these three key fields correct in our Student Information System as well as in their </a:t>
            </a:r>
            <a:r>
              <a:rPr lang="en-US" sz="2000" dirty="0" err="1"/>
              <a:t>MyGAfutures</a:t>
            </a:r>
            <a:r>
              <a:rPr lang="en-US" sz="2000" dirty="0"/>
              <a:t> Profile on </a:t>
            </a:r>
            <a:r>
              <a:rPr lang="en-US" sz="2000" dirty="0" err="1"/>
              <a:t>GAfutures</a:t>
            </a:r>
            <a:r>
              <a:rPr lang="en-US" sz="2000" dirty="0"/>
              <a:t>, there will be NO HOPE Scholarship:	</a:t>
            </a:r>
          </a:p>
          <a:p>
            <a:pPr marL="342900" indent="-342900">
              <a:buFont typeface="Arial" panose="020B0604020202020204" pitchFamily="34" charset="0"/>
              <a:buChar char="•"/>
            </a:pPr>
            <a:r>
              <a:rPr lang="en-US" sz="2000" dirty="0"/>
              <a:t>Legal name that is on birth certificate</a:t>
            </a:r>
          </a:p>
          <a:p>
            <a:pPr marL="342900" indent="-342900">
              <a:buFont typeface="Arial" panose="020B0604020202020204" pitchFamily="34" charset="0"/>
              <a:buChar char="•"/>
            </a:pPr>
            <a:r>
              <a:rPr lang="en-US" sz="2000" dirty="0"/>
              <a:t>Social Security Number</a:t>
            </a:r>
          </a:p>
          <a:p>
            <a:pPr marL="342900" indent="-342900">
              <a:buFont typeface="Arial" panose="020B0604020202020204" pitchFamily="34" charset="0"/>
              <a:buChar char="•"/>
            </a:pPr>
            <a:r>
              <a:rPr lang="en-US" sz="2000" dirty="0"/>
              <a:t>Birth Date</a:t>
            </a:r>
          </a:p>
          <a:p>
            <a:pPr marL="0" indent="0">
              <a:buNone/>
            </a:pPr>
            <a:r>
              <a:rPr lang="en-US" sz="2000" dirty="0"/>
              <a:t>All of the above items must match on:</a:t>
            </a:r>
          </a:p>
          <a:p>
            <a:pPr marL="342900" indent="-342900">
              <a:buFont typeface="Arial" panose="020B0604020202020204" pitchFamily="34" charset="0"/>
              <a:buChar char="•"/>
            </a:pPr>
            <a:r>
              <a:rPr lang="en-US" sz="2000" dirty="0"/>
              <a:t>Infinite Campus (Student Information System)</a:t>
            </a:r>
          </a:p>
          <a:p>
            <a:pPr marL="342900" indent="-342900">
              <a:buFont typeface="Arial" panose="020B0604020202020204" pitchFamily="34" charset="0"/>
              <a:buChar char="•"/>
            </a:pPr>
            <a:r>
              <a:rPr lang="en-US" sz="2000" dirty="0" err="1"/>
              <a:t>GAfutures</a:t>
            </a:r>
            <a:endParaRPr lang="en-US" sz="2000" dirty="0"/>
          </a:p>
          <a:p>
            <a:pPr marL="342900" indent="-342900">
              <a:buFont typeface="Arial" panose="020B0604020202020204" pitchFamily="34" charset="0"/>
              <a:buChar char="•"/>
            </a:pPr>
            <a:r>
              <a:rPr lang="en-US" sz="2000" dirty="0"/>
              <a:t>FAFSA</a:t>
            </a:r>
          </a:p>
          <a:p>
            <a:pPr marL="342900" indent="-342900">
              <a:buFont typeface="Arial" panose="020B0604020202020204" pitchFamily="34" charset="0"/>
              <a:buChar char="•"/>
            </a:pPr>
            <a:r>
              <a:rPr lang="en-US" sz="2000" dirty="0"/>
              <a:t>College Admissions Documents</a:t>
            </a:r>
          </a:p>
          <a:p>
            <a:pPr marL="342900" indent="-342900">
              <a:buFont typeface="Arial" panose="020B0604020202020204" pitchFamily="34" charset="0"/>
              <a:buChar char="•"/>
            </a:pPr>
            <a:r>
              <a:rPr lang="en-US" sz="2000" dirty="0"/>
              <a:t>SAT/ACT</a:t>
            </a:r>
          </a:p>
          <a:p>
            <a:endParaRPr lang="en-US" sz="1300" dirty="0"/>
          </a:p>
        </p:txBody>
      </p:sp>
      <p:pic>
        <p:nvPicPr>
          <p:cNvPr id="7" name="Graphic 6" descr="Checkmark">
            <a:extLst>
              <a:ext uri="{FF2B5EF4-FFF2-40B4-BE49-F238E27FC236}">
                <a16:creationId xmlns:a16="http://schemas.microsoft.com/office/drawing/2014/main" id="{EF787C0F-16E3-9307-6927-ABD062881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9811" y="1243055"/>
            <a:ext cx="4170530" cy="4170530"/>
          </a:xfrm>
          <a:prstGeom prst="rect">
            <a:avLst/>
          </a:prstGeom>
        </p:spPr>
      </p:pic>
    </p:spTree>
    <p:extLst>
      <p:ext uri="{BB962C8B-B14F-4D97-AF65-F5344CB8AC3E}">
        <p14:creationId xmlns:p14="http://schemas.microsoft.com/office/powerpoint/2010/main" val="336737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CB40-846A-1C36-C7A0-DD5A0A65DA8B}"/>
              </a:ext>
            </a:extLst>
          </p:cNvPr>
          <p:cNvSpPr>
            <a:spLocks noGrp="1"/>
          </p:cNvSpPr>
          <p:nvPr>
            <p:ph type="title"/>
          </p:nvPr>
        </p:nvSpPr>
        <p:spPr>
          <a:xfrm>
            <a:off x="1251852" y="193984"/>
            <a:ext cx="9688296" cy="810712"/>
          </a:xfrm>
        </p:spPr>
        <p:txBody>
          <a:bodyPr anchor="b">
            <a:normAutofit/>
          </a:bodyPr>
          <a:lstStyle/>
          <a:p>
            <a:pPr algn="ctr"/>
            <a:r>
              <a:rPr lang="en-US" sz="4000" b="1" dirty="0"/>
              <a:t>Local Scholarships</a:t>
            </a:r>
          </a:p>
        </p:txBody>
      </p:sp>
      <p:sp>
        <p:nvSpPr>
          <p:cNvPr id="3" name="Content Placeholder 2">
            <a:extLst>
              <a:ext uri="{FF2B5EF4-FFF2-40B4-BE49-F238E27FC236}">
                <a16:creationId xmlns:a16="http://schemas.microsoft.com/office/drawing/2014/main" id="{A6797D5E-763A-A753-3D67-72D41A20CCE7}"/>
              </a:ext>
            </a:extLst>
          </p:cNvPr>
          <p:cNvSpPr>
            <a:spLocks noGrp="1"/>
          </p:cNvSpPr>
          <p:nvPr>
            <p:ph idx="1"/>
          </p:nvPr>
        </p:nvSpPr>
        <p:spPr>
          <a:xfrm>
            <a:off x="1136397" y="1476462"/>
            <a:ext cx="9688296" cy="4782198"/>
          </a:xfrm>
        </p:spPr>
        <p:txBody>
          <a:bodyPr anchor="t">
            <a:normAutofit lnSpcReduction="10000"/>
          </a:bodyPr>
          <a:lstStyle/>
          <a:p>
            <a:pPr marL="571500" indent="-571500">
              <a:buFont typeface="Arial" panose="020B0604020202020204" pitchFamily="34" charset="0"/>
              <a:buChar char="•"/>
            </a:pPr>
            <a:r>
              <a:rPr lang="en-US" sz="3600" dirty="0"/>
              <a:t>Local scholarships are available for Seniors through the Paulding Education Foundation.</a:t>
            </a:r>
          </a:p>
          <a:p>
            <a:r>
              <a:rPr lang="en-US" sz="3600" dirty="0">
                <a:hlinkClick r:id="rId3"/>
              </a:rPr>
              <a:t>Pauldingeducationfoundation.com/scholarships </a:t>
            </a:r>
            <a:endParaRPr lang="en-US" sz="3600" dirty="0"/>
          </a:p>
          <a:p>
            <a:pPr marL="571500" indent="-571500">
              <a:buFont typeface="Arial" panose="020B0604020202020204" pitchFamily="34" charset="0"/>
              <a:buChar char="•"/>
            </a:pPr>
            <a:r>
              <a:rPr lang="en-US" sz="3600" dirty="0"/>
              <a:t>The application will open next semester. </a:t>
            </a:r>
          </a:p>
          <a:p>
            <a:pPr marL="571500" indent="-571500">
              <a:buFont typeface="Arial" panose="020B0604020202020204" pitchFamily="34" charset="0"/>
              <a:buChar char="•"/>
            </a:pPr>
            <a:r>
              <a:rPr lang="en-US" sz="3600" dirty="0"/>
              <a:t>We will post scholarships as they are sent to us on the “Scholarships” page of the counseling website.</a:t>
            </a:r>
          </a:p>
          <a:p>
            <a:pPr marL="571500" indent="-571500">
              <a:buFont typeface="Arial" panose="020B0604020202020204" pitchFamily="34" charset="0"/>
              <a:buChar char="•"/>
            </a:pPr>
            <a:r>
              <a:rPr lang="en-US" sz="3600" dirty="0"/>
              <a:t>Scholarship search engines can also be found here.</a:t>
            </a:r>
          </a:p>
          <a:p>
            <a:endParaRPr lang="en-US" sz="36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81566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AB38-5C33-E235-FB03-F4272F2B2828}"/>
              </a:ext>
            </a:extLst>
          </p:cNvPr>
          <p:cNvSpPr>
            <a:spLocks noGrp="1"/>
          </p:cNvSpPr>
          <p:nvPr>
            <p:ph type="title"/>
          </p:nvPr>
        </p:nvSpPr>
        <p:spPr>
          <a:xfrm>
            <a:off x="1167492" y="136526"/>
            <a:ext cx="9779183" cy="1570038"/>
          </a:xfrm>
        </p:spPr>
        <p:txBody>
          <a:bodyPr anchor="b">
            <a:normAutofit/>
          </a:bodyPr>
          <a:lstStyle/>
          <a:p>
            <a:r>
              <a:rPr lang="en-US" b="1"/>
              <a:t>Apply to College Day</a:t>
            </a:r>
          </a:p>
        </p:txBody>
      </p:sp>
      <p:sp>
        <p:nvSpPr>
          <p:cNvPr id="3" name="Content Placeholder 2">
            <a:extLst>
              <a:ext uri="{FF2B5EF4-FFF2-40B4-BE49-F238E27FC236}">
                <a16:creationId xmlns:a16="http://schemas.microsoft.com/office/drawing/2014/main" id="{D94BE70F-BE97-EB0F-EA80-6BE0EB0CC848}"/>
              </a:ext>
            </a:extLst>
          </p:cNvPr>
          <p:cNvSpPr>
            <a:spLocks noGrp="1"/>
          </p:cNvSpPr>
          <p:nvPr>
            <p:ph idx="1"/>
          </p:nvPr>
        </p:nvSpPr>
        <p:spPr>
          <a:xfrm>
            <a:off x="1167493" y="2084832"/>
            <a:ext cx="9779182" cy="3366813"/>
          </a:xfrm>
        </p:spPr>
        <p:txBody>
          <a:bodyPr>
            <a:normAutofit/>
          </a:bodyPr>
          <a:lstStyle/>
          <a:p>
            <a:pPr marL="457200" indent="-457200">
              <a:buFont typeface="Arial" panose="020B0604020202020204" pitchFamily="34" charset="0"/>
              <a:buChar char="•"/>
            </a:pPr>
            <a:r>
              <a:rPr lang="en-US" sz="2600" dirty="0"/>
              <a:t>We will have an “Apply to College Day” in November. </a:t>
            </a:r>
            <a:r>
              <a:rPr lang="en-US" sz="2600"/>
              <a:t>Date TBD</a:t>
            </a:r>
            <a:endParaRPr lang="en-US" sz="2600" dirty="0"/>
          </a:p>
          <a:p>
            <a:pPr marL="457200" indent="-457200">
              <a:buFont typeface="Arial" panose="020B0604020202020204" pitchFamily="34" charset="0"/>
              <a:buChar char="•"/>
            </a:pPr>
            <a:r>
              <a:rPr lang="en-US" sz="2600" dirty="0"/>
              <a:t>Students who need help filling out their college applications, have questions, or just want a dedicated time/space to work on applications can sign up.</a:t>
            </a:r>
          </a:p>
          <a:p>
            <a:pPr marL="457200" indent="-457200">
              <a:buFont typeface="Arial" panose="020B0604020202020204" pitchFamily="34" charset="0"/>
              <a:buChar char="•"/>
            </a:pPr>
            <a:r>
              <a:rPr lang="en-US" sz="2600" dirty="0"/>
              <a:t>Many colleges in GA waive their application fees during the month of November.</a:t>
            </a:r>
          </a:p>
          <a:p>
            <a:pPr marL="457200" indent="-457200">
              <a:buFont typeface="Arial" panose="020B0604020202020204" pitchFamily="34" charset="0"/>
              <a:buChar char="•"/>
            </a:pPr>
            <a:r>
              <a:rPr lang="en-US" sz="2600" dirty="0"/>
              <a:t>A sign-up link will be sent out to students closer to the date.</a:t>
            </a:r>
          </a:p>
          <a:p>
            <a:pPr marL="0" indent="0">
              <a:buNone/>
            </a:pPr>
            <a:endParaRPr lang="en-US" sz="2600" dirty="0"/>
          </a:p>
        </p:txBody>
      </p:sp>
    </p:spTree>
    <p:extLst>
      <p:ext uri="{BB962C8B-B14F-4D97-AF65-F5344CB8AC3E}">
        <p14:creationId xmlns:p14="http://schemas.microsoft.com/office/powerpoint/2010/main" val="369497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366C-5ADE-87F6-8CD1-0A5DF81B1650}"/>
              </a:ext>
            </a:extLst>
          </p:cNvPr>
          <p:cNvSpPr>
            <a:spLocks noGrp="1"/>
          </p:cNvSpPr>
          <p:nvPr>
            <p:ph type="title"/>
          </p:nvPr>
        </p:nvSpPr>
        <p:spPr>
          <a:xfrm>
            <a:off x="1388209" y="5554639"/>
            <a:ext cx="9654076" cy="982473"/>
          </a:xfrm>
        </p:spPr>
        <p:txBody>
          <a:bodyPr>
            <a:normAutofit/>
          </a:bodyPr>
          <a:lstStyle/>
          <a:p>
            <a:r>
              <a:rPr lang="en-US" sz="4000" b="1" dirty="0">
                <a:solidFill>
                  <a:schemeClr val="accent2">
                    <a:lumMod val="25000"/>
                  </a:schemeClr>
                </a:solidFill>
              </a:rPr>
              <a:t>Athletics</a:t>
            </a:r>
          </a:p>
        </p:txBody>
      </p:sp>
      <p:sp>
        <p:nvSpPr>
          <p:cNvPr id="3" name="Content Placeholder 2">
            <a:extLst>
              <a:ext uri="{FF2B5EF4-FFF2-40B4-BE49-F238E27FC236}">
                <a16:creationId xmlns:a16="http://schemas.microsoft.com/office/drawing/2014/main" id="{81C7A7B3-3C90-9BAF-ED64-19D3F33A467E}"/>
              </a:ext>
            </a:extLst>
          </p:cNvPr>
          <p:cNvSpPr>
            <a:spLocks noGrp="1"/>
          </p:cNvSpPr>
          <p:nvPr>
            <p:ph idx="1"/>
          </p:nvPr>
        </p:nvSpPr>
        <p:spPr>
          <a:xfrm>
            <a:off x="1388209" y="186612"/>
            <a:ext cx="9845847" cy="4770899"/>
          </a:xfrm>
        </p:spPr>
        <p:txBody>
          <a:bodyPr anchor="ctr">
            <a:normAutofit/>
          </a:bodyPr>
          <a:lstStyle/>
          <a:p>
            <a:pPr marL="342900" indent="-342900">
              <a:buFont typeface="Arial" panose="020B0604020202020204" pitchFamily="34" charset="0"/>
              <a:buChar char="•"/>
            </a:pPr>
            <a:r>
              <a:rPr lang="en-US" sz="2400" dirty="0"/>
              <a:t>In order to be eligible for sports, students must be on track with credits &amp; earn at least 2.5 credits the previous semester.</a:t>
            </a:r>
          </a:p>
          <a:p>
            <a:pPr marL="342900" indent="-342900">
              <a:buFont typeface="Arial" panose="020B0604020202020204" pitchFamily="34" charset="0"/>
              <a:buChar char="•"/>
            </a:pPr>
            <a:r>
              <a:rPr lang="en-US" sz="2400" dirty="0"/>
              <a:t>If you are an athlete and plan to play sports in college, to be eligible for NCAA Division I or II college athletics, a student must register with the NCAA Eligibility center. It is the student/parent’s responsibility to be sure that all requirements are met. Please refer to </a:t>
            </a:r>
            <a:r>
              <a:rPr lang="en-US" sz="2400" dirty="0">
                <a:hlinkClick r:id="rId3"/>
              </a:rPr>
              <a:t>the NCAA website</a:t>
            </a:r>
            <a:r>
              <a:rPr lang="en-US" sz="2400" dirty="0"/>
              <a:t> for more information. </a:t>
            </a:r>
          </a:p>
          <a:p>
            <a:pPr marL="342900" indent="-342900">
              <a:buFont typeface="Arial" panose="020B0604020202020204" pitchFamily="34" charset="0"/>
              <a:buChar char="•"/>
            </a:pPr>
            <a:r>
              <a:rPr lang="en-US" sz="2400" dirty="0"/>
              <a:t>To be eligible to play college athletics at an NAIA-sanctioned school, a student must register with the NAIA Eligibility Center. It is the student/parent’s responsibility to be sure that all requirements are met. Please refer to </a:t>
            </a:r>
            <a:r>
              <a:rPr lang="en-US" sz="2400" dirty="0">
                <a:hlinkClick r:id="rId4"/>
              </a:rPr>
              <a:t>www.playnaia.org</a:t>
            </a:r>
            <a:r>
              <a:rPr lang="en-US" sz="2400" dirty="0"/>
              <a:t> for more information.</a:t>
            </a:r>
          </a:p>
          <a:p>
            <a:pPr marL="0" indent="0">
              <a:buNone/>
            </a:pPr>
            <a:endParaRPr lang="en-US" sz="2000" dirty="0"/>
          </a:p>
        </p:txBody>
      </p:sp>
    </p:spTree>
    <p:extLst>
      <p:ext uri="{BB962C8B-B14F-4D97-AF65-F5344CB8AC3E}">
        <p14:creationId xmlns:p14="http://schemas.microsoft.com/office/powerpoint/2010/main" val="96621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90956F-807D-7092-CA28-3592EE9FF7D4}"/>
              </a:ext>
            </a:extLst>
          </p:cNvPr>
          <p:cNvSpPr>
            <a:spLocks noGrp="1"/>
          </p:cNvSpPr>
          <p:nvPr>
            <p:ph type="title"/>
          </p:nvPr>
        </p:nvSpPr>
        <p:spPr>
          <a:xfrm>
            <a:off x="891267" y="257175"/>
            <a:ext cx="4557033" cy="742147"/>
          </a:xfrm>
        </p:spPr>
        <p:txBody>
          <a:bodyPr anchor="b">
            <a:normAutofit/>
          </a:bodyPr>
          <a:lstStyle/>
          <a:p>
            <a:r>
              <a:rPr lang="en-US" dirty="0"/>
              <a:t>Stay in the Know</a:t>
            </a:r>
          </a:p>
        </p:txBody>
      </p:sp>
      <p:sp>
        <p:nvSpPr>
          <p:cNvPr id="11" name="Content Placeholder 2">
            <a:extLst>
              <a:ext uri="{FF2B5EF4-FFF2-40B4-BE49-F238E27FC236}">
                <a16:creationId xmlns:a16="http://schemas.microsoft.com/office/drawing/2014/main" id="{0DEC02FD-BCB1-BB3A-EDEB-57F2FA28A824}"/>
              </a:ext>
            </a:extLst>
          </p:cNvPr>
          <p:cNvSpPr>
            <a:spLocks noGrp="1"/>
          </p:cNvSpPr>
          <p:nvPr>
            <p:ph idx="1"/>
          </p:nvPr>
        </p:nvSpPr>
        <p:spPr>
          <a:xfrm>
            <a:off x="162397" y="999322"/>
            <a:ext cx="5790728" cy="5629275"/>
          </a:xfrm>
        </p:spPr>
        <p:txBody>
          <a:bodyPr>
            <a:noAutofit/>
          </a:bodyPr>
          <a:lstStyle/>
          <a:p>
            <a:pPr marL="457200" indent="-457200">
              <a:buFont typeface="Arial" panose="020B0604020202020204" pitchFamily="34" charset="0"/>
              <a:buChar char="•"/>
            </a:pPr>
            <a:r>
              <a:rPr lang="en-US" dirty="0"/>
              <a:t>Important Senior information is posted on the PCHS homepage under </a:t>
            </a:r>
            <a:r>
              <a:rPr lang="en-US" dirty="0">
                <a:hlinkClick r:id="rId3"/>
              </a:rPr>
              <a:t>“Student Resources.”</a:t>
            </a:r>
            <a:endParaRPr lang="en-US" dirty="0"/>
          </a:p>
          <a:p>
            <a:pPr marL="457200" indent="-457200">
              <a:buFont typeface="Arial" panose="020B0604020202020204" pitchFamily="34" charset="0"/>
              <a:buChar char="•"/>
            </a:pPr>
            <a:r>
              <a:rPr lang="en-US" dirty="0"/>
              <a:t>Check this page regularly. Information regarding senior dues, cap/gown, prom, yearbook, senior events, etc. can all be found here. </a:t>
            </a:r>
          </a:p>
          <a:p>
            <a:pPr marL="457200" indent="-457200">
              <a:buFont typeface="Arial" panose="020B0604020202020204" pitchFamily="34" charset="0"/>
              <a:buChar char="•"/>
            </a:pPr>
            <a:r>
              <a:rPr lang="en-US" dirty="0"/>
              <a:t>Senior dues are $85 now through the end of December.</a:t>
            </a:r>
          </a:p>
          <a:p>
            <a:pPr marL="914400" lvl="1" indent="-457200">
              <a:buFont typeface="Arial" panose="020B0604020202020204" pitchFamily="34" charset="0"/>
              <a:buChar char="•"/>
            </a:pPr>
            <a:r>
              <a:rPr lang="en-US" dirty="0"/>
              <a:t>Prices increases to $100 in January.</a:t>
            </a:r>
          </a:p>
          <a:p>
            <a:pPr marL="457200" indent="-457200">
              <a:buFont typeface="Arial" panose="020B0604020202020204" pitchFamily="34" charset="0"/>
              <a:buChar char="•"/>
            </a:pPr>
            <a:r>
              <a:rPr lang="en-US" dirty="0"/>
              <a:t>Counseling website- scholarships, transcript requests, letters of rec</a:t>
            </a:r>
          </a:p>
          <a:p>
            <a:pPr marL="457200" indent="-457200">
              <a:buFont typeface="Arial" panose="020B0604020202020204" pitchFamily="34" charset="0"/>
              <a:buChar char="•"/>
            </a:pPr>
            <a:r>
              <a:rPr lang="en-US" dirty="0"/>
              <a:t>Social Media</a:t>
            </a:r>
          </a:p>
          <a:p>
            <a:pPr marL="914400" lvl="1" indent="-457200">
              <a:buFont typeface="Arial" panose="020B0604020202020204" pitchFamily="34" charset="0"/>
              <a:buChar char="•"/>
            </a:pPr>
            <a:r>
              <a:rPr lang="en-US" dirty="0"/>
              <a:t>Follow PCHS on Facebook at </a:t>
            </a:r>
            <a:r>
              <a:rPr lang="en-US" dirty="0">
                <a:hlinkClick r:id="rId4"/>
              </a:rPr>
              <a:t>Paulding County High School </a:t>
            </a:r>
            <a:r>
              <a:rPr lang="en-US" dirty="0"/>
              <a:t>and on Instagram at </a:t>
            </a:r>
            <a:r>
              <a:rPr lang="en-US" dirty="0" err="1">
                <a:hlinkClick r:id="rId5"/>
              </a:rPr>
              <a:t>pchs.news</a:t>
            </a:r>
            <a:r>
              <a:rPr lang="en-US" dirty="0">
                <a:hlinkClick r:id="rId5"/>
              </a:rPr>
              <a:t> </a:t>
            </a:r>
            <a:r>
              <a:rPr lang="en-US" dirty="0"/>
              <a:t>to keep up with important information as well including school events, student highlights, clubs &amp; activities, sports, </a:t>
            </a:r>
            <a:r>
              <a:rPr lang="en-US" dirty="0" err="1"/>
              <a:t>etc</a:t>
            </a:r>
            <a:r>
              <a:rPr lang="en-US" dirty="0"/>
              <a:t>!</a:t>
            </a:r>
          </a:p>
        </p:txBody>
      </p:sp>
      <p:pic>
        <p:nvPicPr>
          <p:cNvPr id="6" name="Picture 5">
            <a:extLst>
              <a:ext uri="{FF2B5EF4-FFF2-40B4-BE49-F238E27FC236}">
                <a16:creationId xmlns:a16="http://schemas.microsoft.com/office/drawing/2014/main" id="{4A4BF30B-31A9-5554-E6F6-0EB9ACC7CC18}"/>
              </a:ext>
            </a:extLst>
          </p:cNvPr>
          <p:cNvPicPr>
            <a:picLocks noChangeAspect="1"/>
          </p:cNvPicPr>
          <p:nvPr/>
        </p:nvPicPr>
        <p:blipFill>
          <a:blip r:embed="rId6"/>
          <a:stretch>
            <a:fillRect/>
          </a:stretch>
        </p:blipFill>
        <p:spPr>
          <a:xfrm>
            <a:off x="6520191" y="2582018"/>
            <a:ext cx="2595234" cy="3069446"/>
          </a:xfrm>
          <a:prstGeom prst="rect">
            <a:avLst/>
          </a:prstGeom>
          <a:noFill/>
        </p:spPr>
      </p:pic>
      <p:pic>
        <p:nvPicPr>
          <p:cNvPr id="8" name="Picture 7">
            <a:extLst>
              <a:ext uri="{FF2B5EF4-FFF2-40B4-BE49-F238E27FC236}">
                <a16:creationId xmlns:a16="http://schemas.microsoft.com/office/drawing/2014/main" id="{094258EE-004D-8FC9-722F-41AEEACEEA1C}"/>
              </a:ext>
            </a:extLst>
          </p:cNvPr>
          <p:cNvPicPr>
            <a:picLocks noChangeAspect="1"/>
          </p:cNvPicPr>
          <p:nvPr/>
        </p:nvPicPr>
        <p:blipFill>
          <a:blip r:embed="rId7"/>
          <a:stretch>
            <a:fillRect/>
          </a:stretch>
        </p:blipFill>
        <p:spPr>
          <a:xfrm>
            <a:off x="9291494" y="2582018"/>
            <a:ext cx="2595234" cy="3069446"/>
          </a:xfrm>
          <a:prstGeom prst="rect">
            <a:avLst/>
          </a:prstGeom>
        </p:spPr>
      </p:pic>
    </p:spTree>
    <p:extLst>
      <p:ext uri="{BB962C8B-B14F-4D97-AF65-F5344CB8AC3E}">
        <p14:creationId xmlns:p14="http://schemas.microsoft.com/office/powerpoint/2010/main" val="24481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2A4A-0127-D6DD-0E42-FF5E248649C7}"/>
              </a:ext>
            </a:extLst>
          </p:cNvPr>
          <p:cNvSpPr>
            <a:spLocks noGrp="1"/>
          </p:cNvSpPr>
          <p:nvPr>
            <p:ph type="title"/>
          </p:nvPr>
        </p:nvSpPr>
        <p:spPr/>
        <p:txBody>
          <a:bodyPr/>
          <a:lstStyle/>
          <a:p>
            <a:pPr algn="ctr"/>
            <a:r>
              <a:rPr lang="en-US" dirty="0"/>
              <a:t>Congratulations Class of 2026!</a:t>
            </a:r>
            <a:br>
              <a:rPr lang="en-US" dirty="0"/>
            </a:br>
            <a:endParaRPr lang="en-US" dirty="0"/>
          </a:p>
        </p:txBody>
      </p:sp>
      <p:sp>
        <p:nvSpPr>
          <p:cNvPr id="3" name="Content Placeholder 2">
            <a:extLst>
              <a:ext uri="{FF2B5EF4-FFF2-40B4-BE49-F238E27FC236}">
                <a16:creationId xmlns:a16="http://schemas.microsoft.com/office/drawing/2014/main" id="{3B70D8D5-067D-4648-1805-8AE888ADC035}"/>
              </a:ext>
            </a:extLst>
          </p:cNvPr>
          <p:cNvSpPr>
            <a:spLocks noGrp="1"/>
          </p:cNvSpPr>
          <p:nvPr>
            <p:ph idx="1"/>
          </p:nvPr>
        </p:nvSpPr>
        <p:spPr>
          <a:xfrm>
            <a:off x="365651" y="2536048"/>
            <a:ext cx="5730349" cy="3332832"/>
          </a:xfrm>
        </p:spPr>
        <p:txBody>
          <a:bodyPr>
            <a:normAutofit/>
          </a:bodyPr>
          <a:lstStyle/>
          <a:p>
            <a:pPr marL="342900" indent="-342900">
              <a:buFont typeface="Arial" panose="020B0604020202020204" pitchFamily="34" charset="0"/>
              <a:buChar char="•"/>
            </a:pPr>
            <a:r>
              <a:rPr lang="en-US" sz="5400" dirty="0"/>
              <a:t>Graduation is on May 20</a:t>
            </a:r>
            <a:r>
              <a:rPr lang="en-US" sz="5400" baseline="30000" dirty="0"/>
              <a:t>th</a:t>
            </a:r>
            <a:r>
              <a:rPr lang="en-US" sz="5400" dirty="0"/>
              <a:t> at 8PM.</a:t>
            </a:r>
          </a:p>
        </p:txBody>
      </p:sp>
      <p:sp>
        <p:nvSpPr>
          <p:cNvPr id="4" name="Content Placeholder 3">
            <a:extLst>
              <a:ext uri="{FF2B5EF4-FFF2-40B4-BE49-F238E27FC236}">
                <a16:creationId xmlns:a16="http://schemas.microsoft.com/office/drawing/2014/main" id="{41B47603-65A6-6321-DA98-026057839186}"/>
              </a:ext>
            </a:extLst>
          </p:cNvPr>
          <p:cNvSpPr>
            <a:spLocks noGrp="1"/>
          </p:cNvSpPr>
          <p:nvPr>
            <p:ph idx="10"/>
          </p:nvPr>
        </p:nvSpPr>
        <p:spPr>
          <a:xfrm>
            <a:off x="6767867" y="2042272"/>
            <a:ext cx="4663440" cy="3332832"/>
          </a:xfrm>
        </p:spPr>
        <p:txBody>
          <a:bodyPr/>
          <a:lstStyle/>
          <a:p>
            <a:pPr marL="342900" indent="-342900">
              <a:buFont typeface="Arial" panose="020B0604020202020204" pitchFamily="34" charset="0"/>
              <a:buChar char="•"/>
            </a:pPr>
            <a:r>
              <a:rPr lang="en-US" dirty="0"/>
              <a:t>Students can stop by the counseling office any time they have a question, need help with something, or need to talk.</a:t>
            </a:r>
          </a:p>
          <a:p>
            <a:pPr marL="342900" indent="-342900">
              <a:buFont typeface="Arial" panose="020B0604020202020204" pitchFamily="34" charset="0"/>
              <a:buChar char="•"/>
            </a:pPr>
            <a:r>
              <a:rPr lang="en-US" dirty="0"/>
              <a:t>QR codes are in every classroom for students to request an appointment to see us.</a:t>
            </a:r>
          </a:p>
          <a:p>
            <a:pPr marL="342900" indent="-342900">
              <a:buFont typeface="Arial" panose="020B0604020202020204" pitchFamily="34" charset="0"/>
              <a:buChar char="•"/>
            </a:pPr>
            <a:r>
              <a:rPr lang="en-US" dirty="0"/>
              <a:t>Please reach out if there is anything that we can help you with!</a:t>
            </a:r>
          </a:p>
          <a:p>
            <a:endParaRPr lang="en-US" dirty="0"/>
          </a:p>
        </p:txBody>
      </p:sp>
    </p:spTree>
    <p:extLst>
      <p:ext uri="{BB962C8B-B14F-4D97-AF65-F5344CB8AC3E}">
        <p14:creationId xmlns:p14="http://schemas.microsoft.com/office/powerpoint/2010/main" val="291732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2992F9-A119-B287-7BEB-63E9319ECBCF}"/>
              </a:ext>
            </a:extLst>
          </p:cNvPr>
          <p:cNvSpPr>
            <a:spLocks noGrp="1"/>
          </p:cNvSpPr>
          <p:nvPr>
            <p:ph idx="1"/>
          </p:nvPr>
        </p:nvSpPr>
        <p:spPr>
          <a:xfrm>
            <a:off x="459346" y="81481"/>
            <a:ext cx="11201351" cy="6596156"/>
          </a:xfrm>
        </p:spPr>
        <p:txBody>
          <a:bodyPr anchor="ctr">
            <a:normAutofit/>
          </a:bodyPr>
          <a:lstStyle/>
          <a:p>
            <a:pPr algn="ctr"/>
            <a:r>
              <a:rPr lang="en-US" sz="4000" b="1" dirty="0"/>
              <a:t>Senior Meetings</a:t>
            </a:r>
          </a:p>
          <a:p>
            <a:pPr marL="457200" indent="-457200">
              <a:buFont typeface="Arial" panose="020B0604020202020204" pitchFamily="34" charset="0"/>
              <a:buChar char="•"/>
            </a:pPr>
            <a:r>
              <a:rPr lang="en-US" dirty="0"/>
              <a:t>Counselors have met with all seniors individually to go over graduation plans.</a:t>
            </a:r>
          </a:p>
          <a:p>
            <a:pPr marL="457200" indent="-457200">
              <a:buFont typeface="Arial" panose="020B0604020202020204" pitchFamily="34" charset="0"/>
              <a:buChar char="•"/>
            </a:pPr>
            <a:r>
              <a:rPr lang="en-US" dirty="0"/>
              <a:t>Plans were given to students to bring home and get signed.</a:t>
            </a:r>
          </a:p>
          <a:p>
            <a:pPr marL="457200" indent="-457200">
              <a:buFont typeface="Arial" panose="020B0604020202020204" pitchFamily="34" charset="0"/>
              <a:buChar char="•"/>
            </a:pPr>
            <a:r>
              <a:rPr lang="en-US" dirty="0"/>
              <a:t>Plans show what classes are still needed to complete graduation requirements this school year.</a:t>
            </a:r>
          </a:p>
          <a:p>
            <a:pPr marL="457200" indent="-457200">
              <a:buFont typeface="Arial" panose="020B0604020202020204" pitchFamily="34" charset="0"/>
              <a:buChar char="•"/>
            </a:pPr>
            <a:r>
              <a:rPr lang="en-US" dirty="0"/>
              <a:t>Also included on the Senior Graduation Plan is information regarding the HOPE scholarship and students' current GPA.</a:t>
            </a:r>
          </a:p>
          <a:p>
            <a:pPr lvl="1"/>
            <a:endParaRPr lang="en-US" dirty="0"/>
          </a:p>
          <a:p>
            <a:pPr marL="800100" lvl="1" indent="-342900">
              <a:buFont typeface="Arial" panose="020B0604020202020204" pitchFamily="34" charset="0"/>
              <a:buChar char="•"/>
            </a:pPr>
            <a:r>
              <a:rPr lang="en-US" dirty="0"/>
              <a:t>Note: To graduate with Honors, students’ </a:t>
            </a:r>
            <a:r>
              <a:rPr lang="en-US" b="1" u="sng" dirty="0"/>
              <a:t>final GPA </a:t>
            </a:r>
            <a:r>
              <a:rPr lang="en-US" dirty="0"/>
              <a:t>must be an </a:t>
            </a:r>
            <a:r>
              <a:rPr lang="en-US" b="1" u="sng" dirty="0"/>
              <a:t>89.5</a:t>
            </a:r>
            <a:r>
              <a:rPr lang="en-US" u="sng" dirty="0"/>
              <a:t> or higher.</a:t>
            </a:r>
          </a:p>
        </p:txBody>
      </p:sp>
    </p:spTree>
    <p:extLst>
      <p:ext uri="{BB962C8B-B14F-4D97-AF65-F5344CB8AC3E}">
        <p14:creationId xmlns:p14="http://schemas.microsoft.com/office/powerpoint/2010/main" val="3440836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DBAC-C3CB-A4D7-3F09-E7340E0B2449}"/>
              </a:ext>
            </a:extLst>
          </p:cNvPr>
          <p:cNvSpPr>
            <a:spLocks noGrp="1"/>
          </p:cNvSpPr>
          <p:nvPr>
            <p:ph type="title"/>
          </p:nvPr>
        </p:nvSpPr>
        <p:spPr>
          <a:xfrm>
            <a:off x="865740" y="251693"/>
            <a:ext cx="9601200" cy="523220"/>
          </a:xfrm>
        </p:spPr>
        <p:txBody>
          <a:bodyPr/>
          <a:lstStyle/>
          <a:p>
            <a:pPr algn="ctr"/>
            <a:r>
              <a:rPr lang="en-US" dirty="0"/>
              <a:t>Questions?</a:t>
            </a:r>
          </a:p>
        </p:txBody>
      </p:sp>
      <p:pic>
        <p:nvPicPr>
          <p:cNvPr id="6" name="Content Placeholder 5">
            <a:extLst>
              <a:ext uri="{FF2B5EF4-FFF2-40B4-BE49-F238E27FC236}">
                <a16:creationId xmlns:a16="http://schemas.microsoft.com/office/drawing/2014/main" id="{C3260CF4-4F79-7FFD-1E91-246690170651}"/>
              </a:ext>
            </a:extLst>
          </p:cNvPr>
          <p:cNvPicPr>
            <a:picLocks noGrp="1" noChangeAspect="1"/>
          </p:cNvPicPr>
          <p:nvPr>
            <p:ph idx="1"/>
          </p:nvPr>
        </p:nvPicPr>
        <p:blipFill>
          <a:blip r:embed="rId3"/>
          <a:stretch>
            <a:fillRect/>
          </a:stretch>
        </p:blipFill>
        <p:spPr>
          <a:xfrm>
            <a:off x="460073" y="2675153"/>
            <a:ext cx="10693899" cy="3634207"/>
          </a:xfrm>
          <a:prstGeom prst="rect">
            <a:avLst/>
          </a:prstGeom>
        </p:spPr>
      </p:pic>
      <p:sp>
        <p:nvSpPr>
          <p:cNvPr id="11" name="TextBox 10">
            <a:extLst>
              <a:ext uri="{FF2B5EF4-FFF2-40B4-BE49-F238E27FC236}">
                <a16:creationId xmlns:a16="http://schemas.microsoft.com/office/drawing/2014/main" id="{A3CEF816-9CFF-38D8-A007-C5DA6D9F71DC}"/>
              </a:ext>
            </a:extLst>
          </p:cNvPr>
          <p:cNvSpPr txBox="1"/>
          <p:nvPr/>
        </p:nvSpPr>
        <p:spPr>
          <a:xfrm>
            <a:off x="4636008" y="1751842"/>
            <a:ext cx="1920240" cy="523220"/>
          </a:xfrm>
          <a:prstGeom prst="rect">
            <a:avLst/>
          </a:prstGeom>
          <a:noFill/>
        </p:spPr>
        <p:txBody>
          <a:bodyPr wrap="square" rtlCol="0">
            <a:spAutoFit/>
          </a:bodyPr>
          <a:lstStyle/>
          <a:p>
            <a:r>
              <a:rPr lang="en-US" sz="2800" b="1" dirty="0"/>
              <a:t>Contact us</a:t>
            </a:r>
          </a:p>
        </p:txBody>
      </p:sp>
    </p:spTree>
    <p:extLst>
      <p:ext uri="{BB962C8B-B14F-4D97-AF65-F5344CB8AC3E}">
        <p14:creationId xmlns:p14="http://schemas.microsoft.com/office/powerpoint/2010/main" val="305314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2A25-1651-684B-878C-B2FA75B19A91}"/>
              </a:ext>
            </a:extLst>
          </p:cNvPr>
          <p:cNvSpPr>
            <a:spLocks noGrp="1"/>
          </p:cNvSpPr>
          <p:nvPr>
            <p:ph type="title"/>
          </p:nvPr>
        </p:nvSpPr>
        <p:spPr>
          <a:xfrm>
            <a:off x="1167492" y="-11535"/>
            <a:ext cx="9692640" cy="1371600"/>
          </a:xfrm>
        </p:spPr>
        <p:txBody>
          <a:bodyPr vert="horz" lIns="91440" tIns="45720" rIns="91440" bIns="45720" rtlCol="0" anchor="b">
            <a:normAutofit/>
          </a:bodyPr>
          <a:lstStyle/>
          <a:p>
            <a:r>
              <a:rPr lang="en-US" b="1" kern="1200" dirty="0">
                <a:latin typeface="+mj-lt"/>
                <a:ea typeface="+mj-ea"/>
                <a:cs typeface="+mj-cs"/>
              </a:rPr>
              <a:t>Graduation Requirements:</a:t>
            </a:r>
          </a:p>
        </p:txBody>
      </p:sp>
      <p:sp>
        <p:nvSpPr>
          <p:cNvPr id="7" name="TextBox 6">
            <a:extLst>
              <a:ext uri="{FF2B5EF4-FFF2-40B4-BE49-F238E27FC236}">
                <a16:creationId xmlns:a16="http://schemas.microsoft.com/office/drawing/2014/main" id="{6A5DA342-5C20-7A4C-A90D-6B1484E03A8F}"/>
              </a:ext>
            </a:extLst>
          </p:cNvPr>
          <p:cNvSpPr txBox="1"/>
          <p:nvPr/>
        </p:nvSpPr>
        <p:spPr>
          <a:xfrm>
            <a:off x="1072243" y="1563694"/>
            <a:ext cx="2693306" cy="3890543"/>
          </a:xfrm>
          <a:prstGeom prst="rect">
            <a:avLst/>
          </a:prstGeo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kumimoji="0" lang="en-US" sz="2000" b="0" i="0" u="none" strike="noStrike" cap="none" spc="0" normalizeH="0" baseline="0" noProof="0" dirty="0">
                <a:ln>
                  <a:noFill/>
                </a:ln>
                <a:effectLst/>
                <a:uLnTx/>
                <a:uFillTx/>
              </a:rPr>
              <a:t>Please Note: Two units of World Language are </a:t>
            </a:r>
            <a:r>
              <a:rPr kumimoji="0" lang="en-US" sz="2000" b="0" i="1" u="none" strike="noStrike" cap="none" spc="0" normalizeH="0" baseline="0" noProof="0" dirty="0">
                <a:ln>
                  <a:noFill/>
                </a:ln>
                <a:effectLst/>
                <a:uLnTx/>
                <a:uFillTx/>
              </a:rPr>
              <a:t>not</a:t>
            </a:r>
            <a:r>
              <a:rPr kumimoji="0" lang="en-US" sz="2000" b="0" i="0" u="none" strike="noStrike" cap="none" spc="0" normalizeH="0" baseline="0" noProof="0" dirty="0">
                <a:ln>
                  <a:noFill/>
                </a:ln>
                <a:effectLst/>
                <a:uLnTx/>
                <a:uFillTx/>
              </a:rPr>
              <a:t> required for high school graduation, but if a student has intentions to go to a 4-year college (example: University of West Georgia), </a:t>
            </a:r>
            <a:r>
              <a:rPr kumimoji="0" lang="en-US" sz="2000" b="1" i="0" u="none" strike="noStrike" cap="none" spc="0" normalizeH="0" baseline="0" noProof="0" dirty="0">
                <a:ln>
                  <a:noFill/>
                </a:ln>
                <a:effectLst/>
                <a:uLnTx/>
                <a:uFillTx/>
              </a:rPr>
              <a:t>two</a:t>
            </a:r>
            <a:r>
              <a:rPr kumimoji="0" lang="en-US" sz="2000" b="0" i="0" u="none" strike="noStrike" cap="none" spc="0" normalizeH="0" baseline="0" noProof="0" dirty="0">
                <a:ln>
                  <a:noFill/>
                </a:ln>
                <a:effectLst/>
                <a:uLnTx/>
                <a:uFillTx/>
              </a:rPr>
              <a:t> units are required to be admitted.</a:t>
            </a:r>
          </a:p>
        </p:txBody>
      </p:sp>
      <p:graphicFrame>
        <p:nvGraphicFramePr>
          <p:cNvPr id="5" name="Table 5">
            <a:extLst>
              <a:ext uri="{FF2B5EF4-FFF2-40B4-BE49-F238E27FC236}">
                <a16:creationId xmlns:a16="http://schemas.microsoft.com/office/drawing/2014/main" id="{444BB906-19EA-EC40-AA7E-85949BF30921}"/>
              </a:ext>
            </a:extLst>
          </p:cNvPr>
          <p:cNvGraphicFramePr>
            <a:graphicFrameLocks noGrp="1"/>
          </p:cNvGraphicFramePr>
          <p:nvPr>
            <p:extLst>
              <p:ext uri="{D42A27DB-BD31-4B8C-83A1-F6EECF244321}">
                <p14:modId xmlns:p14="http://schemas.microsoft.com/office/powerpoint/2010/main" val="2454348179"/>
              </p:ext>
            </p:extLst>
          </p:nvPr>
        </p:nvGraphicFramePr>
        <p:xfrm>
          <a:off x="4524441" y="1563688"/>
          <a:ext cx="6500066" cy="4046776"/>
        </p:xfrm>
        <a:graphic>
          <a:graphicData uri="http://schemas.openxmlformats.org/drawingml/2006/table">
            <a:tbl>
              <a:tblPr firstRow="1" bandRow="1">
                <a:tableStyleId>{00A15C55-8517-42AA-B614-E9B94910E393}</a:tableStyleId>
              </a:tblPr>
              <a:tblGrid>
                <a:gridCol w="4575072">
                  <a:extLst>
                    <a:ext uri="{9D8B030D-6E8A-4147-A177-3AD203B41FA5}">
                      <a16:colId xmlns:a16="http://schemas.microsoft.com/office/drawing/2014/main" val="1851826041"/>
                    </a:ext>
                  </a:extLst>
                </a:gridCol>
                <a:gridCol w="1924994">
                  <a:extLst>
                    <a:ext uri="{9D8B030D-6E8A-4147-A177-3AD203B41FA5}">
                      <a16:colId xmlns:a16="http://schemas.microsoft.com/office/drawing/2014/main" val="2080536532"/>
                    </a:ext>
                  </a:extLst>
                </a:gridCol>
              </a:tblGrid>
              <a:tr h="400913">
                <a:tc>
                  <a:txBody>
                    <a:bodyPr/>
                    <a:lstStyle/>
                    <a:p>
                      <a:r>
                        <a:rPr lang="en-US" sz="1900" dirty="0"/>
                        <a:t>Areas of Study:</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t>Units Required:</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43273"/>
                  </a:ext>
                </a:extLst>
              </a:tr>
              <a:tr h="400913">
                <a:tc>
                  <a:txBody>
                    <a:bodyPr/>
                    <a:lstStyle/>
                    <a:p>
                      <a:r>
                        <a:rPr lang="en-US" sz="1900" dirty="0">
                          <a:solidFill>
                            <a:srgbClr val="000000"/>
                          </a:solidFill>
                        </a:rPr>
                        <a:t>English / Language Arts</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4</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740207"/>
                  </a:ext>
                </a:extLst>
              </a:tr>
              <a:tr h="400913">
                <a:tc>
                  <a:txBody>
                    <a:bodyPr/>
                    <a:lstStyle/>
                    <a:p>
                      <a:r>
                        <a:rPr lang="en-US" sz="1900">
                          <a:solidFill>
                            <a:srgbClr val="000000"/>
                          </a:solidFill>
                        </a:rPr>
                        <a:t>Mathematics</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4</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245200"/>
                  </a:ext>
                </a:extLst>
              </a:tr>
              <a:tr h="400913">
                <a:tc>
                  <a:txBody>
                    <a:bodyPr/>
                    <a:lstStyle/>
                    <a:p>
                      <a:r>
                        <a:rPr lang="en-US" sz="1900">
                          <a:solidFill>
                            <a:srgbClr val="000000"/>
                          </a:solidFill>
                        </a:rPr>
                        <a:t>Science</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4</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435272"/>
                  </a:ext>
                </a:extLst>
              </a:tr>
              <a:tr h="400913">
                <a:tc>
                  <a:txBody>
                    <a:bodyPr/>
                    <a:lstStyle/>
                    <a:p>
                      <a:r>
                        <a:rPr lang="en-US" sz="1900">
                          <a:solidFill>
                            <a:srgbClr val="000000"/>
                          </a:solidFill>
                        </a:rPr>
                        <a:t>Social Studies</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3</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464095"/>
                  </a:ext>
                </a:extLst>
              </a:tr>
              <a:tr h="683245">
                <a:tc>
                  <a:txBody>
                    <a:bodyPr/>
                    <a:lstStyle/>
                    <a:p>
                      <a:r>
                        <a:rPr lang="en-US" sz="1900">
                          <a:solidFill>
                            <a:srgbClr val="000000"/>
                          </a:solidFill>
                        </a:rPr>
                        <a:t>CTAE and/or Fine Arts and/or World Language</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3</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093070"/>
                  </a:ext>
                </a:extLst>
              </a:tr>
              <a:tr h="400913">
                <a:tc>
                  <a:txBody>
                    <a:bodyPr/>
                    <a:lstStyle/>
                    <a:p>
                      <a:r>
                        <a:rPr lang="en-US" sz="1900" dirty="0">
                          <a:solidFill>
                            <a:srgbClr val="000000"/>
                          </a:solidFill>
                        </a:rPr>
                        <a:t>Health and Personal Fitness</a:t>
                      </a:r>
                    </a:p>
                    <a:p>
                      <a:r>
                        <a:rPr lang="en-US" sz="1200" b="0" u="none" dirty="0">
                          <a:solidFill>
                            <a:srgbClr val="000000"/>
                          </a:solidFill>
                        </a:rPr>
                        <a:t>(</a:t>
                      </a:r>
                      <a:r>
                        <a:rPr lang="en-US" sz="1200" b="1" u="sng" dirty="0">
                          <a:solidFill>
                            <a:srgbClr val="000000"/>
                          </a:solidFill>
                        </a:rPr>
                        <a:t>OR 3 </a:t>
                      </a:r>
                      <a:r>
                        <a:rPr lang="en-US" sz="1200" dirty="0">
                          <a:solidFill>
                            <a:srgbClr val="000000"/>
                          </a:solidFill>
                        </a:rPr>
                        <a:t>credits of JROTC meets this requirement)</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1</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751280"/>
                  </a:ext>
                </a:extLst>
              </a:tr>
              <a:tr h="400913">
                <a:tc>
                  <a:txBody>
                    <a:bodyPr/>
                    <a:lstStyle/>
                    <a:p>
                      <a:r>
                        <a:rPr lang="en-US" sz="1900" dirty="0">
                          <a:solidFill>
                            <a:srgbClr val="000000"/>
                          </a:solidFill>
                        </a:rPr>
                        <a:t>Electives</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a:solidFill>
                            <a:srgbClr val="000000"/>
                          </a:solidFill>
                        </a:rPr>
                        <a:t>4</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696214"/>
                  </a:ext>
                </a:extLst>
              </a:tr>
              <a:tr h="400913">
                <a:tc>
                  <a:txBody>
                    <a:bodyPr/>
                    <a:lstStyle/>
                    <a:p>
                      <a:r>
                        <a:rPr lang="en-US" sz="1900">
                          <a:solidFill>
                            <a:srgbClr val="C00000"/>
                          </a:solidFill>
                        </a:rPr>
                        <a:t>Total Units (Minimum)</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dirty="0">
                          <a:solidFill>
                            <a:srgbClr val="C00000"/>
                          </a:solidFill>
                        </a:rPr>
                        <a:t>23</a:t>
                      </a:r>
                    </a:p>
                  </a:txBody>
                  <a:tcPr marL="84700" marR="84700" marT="42350" marB="42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339304"/>
                  </a:ext>
                </a:extLst>
              </a:tr>
            </a:tbl>
          </a:graphicData>
        </a:graphic>
      </p:graphicFrame>
      <p:sp>
        <p:nvSpPr>
          <p:cNvPr id="4" name="TextBox 3">
            <a:extLst>
              <a:ext uri="{FF2B5EF4-FFF2-40B4-BE49-F238E27FC236}">
                <a16:creationId xmlns:a16="http://schemas.microsoft.com/office/drawing/2014/main" id="{B17563DF-3C09-49B8-7A84-BEBF356186C5}"/>
              </a:ext>
            </a:extLst>
          </p:cNvPr>
          <p:cNvSpPr txBox="1"/>
          <p:nvPr/>
        </p:nvSpPr>
        <p:spPr>
          <a:xfrm>
            <a:off x="688063" y="5844488"/>
            <a:ext cx="11117656" cy="646331"/>
          </a:xfrm>
          <a:prstGeom prst="rect">
            <a:avLst/>
          </a:prstGeom>
          <a:noFill/>
        </p:spPr>
        <p:txBody>
          <a:bodyPr wrap="square" rtlCol="0">
            <a:spAutoFit/>
          </a:bodyPr>
          <a:lstStyle/>
          <a:p>
            <a:pPr marL="285750" indent="-285750">
              <a:buFont typeface="Arial" panose="020B0604020202020204" pitchFamily="34" charset="0"/>
              <a:buChar char="•"/>
            </a:pPr>
            <a:r>
              <a:rPr lang="en-US" dirty="0"/>
              <a:t>Each block is worth 1 credit and a student must earn a 70 or above to pass their class. If a student fails a course required for graduation, they will have to repeat the course to earn the credit. </a:t>
            </a:r>
          </a:p>
        </p:txBody>
      </p:sp>
    </p:spTree>
    <p:extLst>
      <p:ext uri="{BB962C8B-B14F-4D97-AF65-F5344CB8AC3E}">
        <p14:creationId xmlns:p14="http://schemas.microsoft.com/office/powerpoint/2010/main" val="350438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CA45-A47F-0E8F-D314-95AA7F060845}"/>
              </a:ext>
            </a:extLst>
          </p:cNvPr>
          <p:cNvSpPr>
            <a:spLocks noGrp="1"/>
          </p:cNvSpPr>
          <p:nvPr>
            <p:ph type="title"/>
          </p:nvPr>
        </p:nvSpPr>
        <p:spPr>
          <a:xfrm>
            <a:off x="1167492" y="350543"/>
            <a:ext cx="9601200" cy="563054"/>
          </a:xfrm>
        </p:spPr>
        <p:txBody>
          <a:bodyPr vert="horz" lIns="91440" tIns="45720" rIns="91440" bIns="45720" rtlCol="0" anchor="b">
            <a:normAutofit fontScale="90000"/>
          </a:bodyPr>
          <a:lstStyle/>
          <a:p>
            <a:r>
              <a:rPr lang="en-US" b="1" kern="1200" dirty="0">
                <a:latin typeface="+mj-lt"/>
                <a:ea typeface="+mj-ea"/>
                <a:cs typeface="+mj-cs"/>
              </a:rPr>
              <a:t>Dual Enrollment</a:t>
            </a:r>
          </a:p>
        </p:txBody>
      </p:sp>
      <p:sp>
        <p:nvSpPr>
          <p:cNvPr id="3" name="TextBox 2">
            <a:extLst>
              <a:ext uri="{FF2B5EF4-FFF2-40B4-BE49-F238E27FC236}">
                <a16:creationId xmlns:a16="http://schemas.microsoft.com/office/drawing/2014/main" id="{98581D2A-E8E4-6806-F957-E26B53CF8F1D}"/>
              </a:ext>
            </a:extLst>
          </p:cNvPr>
          <p:cNvSpPr txBox="1"/>
          <p:nvPr/>
        </p:nvSpPr>
        <p:spPr>
          <a:xfrm>
            <a:off x="544285" y="1301965"/>
            <a:ext cx="5265965" cy="4994059"/>
          </a:xfrm>
          <a:prstGeom prst="rect">
            <a:avLst/>
          </a:prstGeom>
        </p:spPr>
        <p:txBody>
          <a:bodyPr vert="horz" lIns="91440" tIns="45720" rIns="91440" bIns="45720" rtlCol="0">
            <a:noAutofit/>
          </a:bodyPr>
          <a:lstStyle/>
          <a:p>
            <a:pPr marL="457200" indent="-457200">
              <a:lnSpc>
                <a:spcPct val="90000"/>
              </a:lnSpc>
              <a:spcBef>
                <a:spcPts val="1000"/>
              </a:spcBef>
              <a:buFont typeface="Arial" panose="020B0604020202020204" pitchFamily="34" charset="0"/>
              <a:buChar char="•"/>
            </a:pPr>
            <a:r>
              <a:rPr lang="en-US" sz="2800" dirty="0"/>
              <a:t>Dual Enrollment is a program that allows GA students enrolled in grades 10-12 to earn college credits while in high school, at no cost.</a:t>
            </a:r>
          </a:p>
          <a:p>
            <a:pPr marL="457200" indent="-457200">
              <a:lnSpc>
                <a:spcPct val="90000"/>
              </a:lnSpc>
              <a:spcBef>
                <a:spcPts val="1000"/>
              </a:spcBef>
              <a:buFont typeface="Arial" panose="020B0604020202020204" pitchFamily="34" charset="0"/>
              <a:buChar char="•"/>
            </a:pPr>
            <a:r>
              <a:rPr lang="en-US" sz="2800" dirty="0"/>
              <a:t>It may be possible for Seniors to still enroll for 2</a:t>
            </a:r>
            <a:r>
              <a:rPr lang="en-US" sz="2800" baseline="30000" dirty="0"/>
              <a:t>nd</a:t>
            </a:r>
            <a:r>
              <a:rPr lang="en-US" sz="2800" dirty="0"/>
              <a:t> semester; however, deadlines are quickly approaching. </a:t>
            </a:r>
          </a:p>
          <a:p>
            <a:pPr marL="457200" indent="-457200">
              <a:lnSpc>
                <a:spcPct val="90000"/>
              </a:lnSpc>
              <a:spcBef>
                <a:spcPts val="1000"/>
              </a:spcBef>
              <a:buFont typeface="Arial" panose="020B0604020202020204" pitchFamily="34" charset="0"/>
              <a:buChar char="•"/>
            </a:pPr>
            <a:r>
              <a:rPr lang="en-US" sz="2800" dirty="0"/>
              <a:t>Speak with your counselor ASAP if interested. </a:t>
            </a:r>
          </a:p>
        </p:txBody>
      </p:sp>
      <p:pic>
        <p:nvPicPr>
          <p:cNvPr id="1028" name="Picture 4" descr="Image result for Dual Enrollment">
            <a:extLst>
              <a:ext uri="{FF2B5EF4-FFF2-40B4-BE49-F238E27FC236}">
                <a16:creationId xmlns:a16="http://schemas.microsoft.com/office/drawing/2014/main" id="{79930A91-01B0-0E75-D65D-C400C3E2A9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3235" y="3154104"/>
            <a:ext cx="4663440" cy="1072591"/>
          </a:xfrm>
          <a:prstGeom prst="rect">
            <a:avLst/>
          </a:prstGeom>
          <a:solidFill>
            <a:srgbClr val="FFFFFF"/>
          </a:solidFill>
        </p:spPr>
      </p:pic>
    </p:spTree>
    <p:extLst>
      <p:ext uri="{BB962C8B-B14F-4D97-AF65-F5344CB8AC3E}">
        <p14:creationId xmlns:p14="http://schemas.microsoft.com/office/powerpoint/2010/main" val="420000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8205-C61C-C44E-3BAF-2A630C156452}"/>
              </a:ext>
            </a:extLst>
          </p:cNvPr>
          <p:cNvSpPr>
            <a:spLocks noGrp="1"/>
          </p:cNvSpPr>
          <p:nvPr>
            <p:ph type="title"/>
          </p:nvPr>
        </p:nvSpPr>
        <p:spPr>
          <a:xfrm>
            <a:off x="1149717" y="225067"/>
            <a:ext cx="10016030" cy="689332"/>
          </a:xfrm>
        </p:spPr>
        <p:txBody>
          <a:bodyPr anchor="b">
            <a:normAutofit/>
          </a:bodyPr>
          <a:lstStyle/>
          <a:p>
            <a:pPr algn="ctr"/>
            <a:r>
              <a:rPr lang="en-US" sz="4000" b="1" dirty="0"/>
              <a:t>Considerations for College</a:t>
            </a:r>
          </a:p>
        </p:txBody>
      </p:sp>
      <p:sp>
        <p:nvSpPr>
          <p:cNvPr id="3" name="Content Placeholder 2">
            <a:extLst>
              <a:ext uri="{FF2B5EF4-FFF2-40B4-BE49-F238E27FC236}">
                <a16:creationId xmlns:a16="http://schemas.microsoft.com/office/drawing/2014/main" id="{F4A8A037-0B54-3EAD-B04B-E60CF7CBCF20}"/>
              </a:ext>
            </a:extLst>
          </p:cNvPr>
          <p:cNvSpPr>
            <a:spLocks noGrp="1"/>
          </p:cNvSpPr>
          <p:nvPr>
            <p:ph idx="1"/>
          </p:nvPr>
        </p:nvSpPr>
        <p:spPr>
          <a:xfrm>
            <a:off x="210970" y="1043997"/>
            <a:ext cx="5376013" cy="5709887"/>
          </a:xfrm>
        </p:spPr>
        <p:txBody>
          <a:bodyPr>
            <a:normAutofit fontScale="92500" lnSpcReduction="20000"/>
          </a:bodyPr>
          <a:lstStyle/>
          <a:p>
            <a:pPr marL="342900" indent="-342900" eaLnBrk="1" hangingPunct="1">
              <a:buFont typeface="Arial" panose="020B0604020202020204" pitchFamily="34" charset="0"/>
              <a:buChar char="•"/>
              <a:defRPr/>
            </a:pPr>
            <a:r>
              <a:rPr lang="en-US" altLang="en-US" sz="2200" dirty="0"/>
              <a:t>Do your research – </a:t>
            </a:r>
            <a:r>
              <a:rPr lang="en-US" altLang="en-US" sz="2200" dirty="0" err="1"/>
              <a:t>GAFutures</a:t>
            </a:r>
            <a:r>
              <a:rPr lang="en-US" altLang="en-US" sz="2200" dirty="0"/>
              <a:t>, college websites, college visits</a:t>
            </a:r>
          </a:p>
          <a:p>
            <a:pPr eaLnBrk="1" hangingPunct="1">
              <a:defRPr/>
            </a:pPr>
            <a:endParaRPr lang="en-US" altLang="en-US" sz="2200" dirty="0"/>
          </a:p>
          <a:p>
            <a:pPr marL="342900" indent="-342900" eaLnBrk="1" hangingPunct="1">
              <a:buFont typeface="Arial" panose="020B0604020202020204" pitchFamily="34" charset="0"/>
              <a:buChar char="•"/>
              <a:defRPr/>
            </a:pPr>
            <a:r>
              <a:rPr lang="en-US" altLang="en-US" sz="2200" dirty="0"/>
              <a:t>Review admission requirements/freshman profile</a:t>
            </a:r>
          </a:p>
          <a:p>
            <a:pPr eaLnBrk="1" hangingPunct="1">
              <a:defRPr/>
            </a:pPr>
            <a:endParaRPr lang="en-US" altLang="en-US" sz="2200" dirty="0"/>
          </a:p>
          <a:p>
            <a:pPr marL="342900" indent="-342900" eaLnBrk="1" hangingPunct="1">
              <a:buFont typeface="Arial" panose="020B0604020202020204" pitchFamily="34" charset="0"/>
              <a:buChar char="•"/>
              <a:defRPr/>
            </a:pPr>
            <a:r>
              <a:rPr lang="en-US" altLang="en-US" sz="2200" dirty="0"/>
              <a:t>Complete application</a:t>
            </a:r>
          </a:p>
          <a:p>
            <a:pPr marL="800100" lvl="1" indent="-342900">
              <a:buFont typeface="Arial" panose="020B0604020202020204" pitchFamily="34" charset="0"/>
              <a:buChar char="•"/>
              <a:defRPr/>
            </a:pPr>
            <a:r>
              <a:rPr lang="en-US" altLang="en-US" sz="1800" dirty="0"/>
              <a:t>Through school website</a:t>
            </a:r>
          </a:p>
          <a:p>
            <a:pPr marL="800100" lvl="1" indent="-342900">
              <a:buFont typeface="Arial" panose="020B0604020202020204" pitchFamily="34" charset="0"/>
              <a:buChar char="•"/>
              <a:defRPr/>
            </a:pPr>
            <a:r>
              <a:rPr lang="en-US" altLang="en-US" sz="1800" dirty="0"/>
              <a:t>Common App</a:t>
            </a:r>
          </a:p>
          <a:p>
            <a:pPr lvl="1">
              <a:defRPr/>
            </a:pPr>
            <a:endParaRPr lang="en-US" altLang="en-US" sz="1800" dirty="0"/>
          </a:p>
          <a:p>
            <a:pPr marL="342900" indent="-342900" eaLnBrk="1" hangingPunct="1">
              <a:buFont typeface="Arial" panose="020B0604020202020204" pitchFamily="34" charset="0"/>
              <a:buChar char="•"/>
              <a:defRPr/>
            </a:pPr>
            <a:r>
              <a:rPr lang="en-US" altLang="en-US" sz="2200" dirty="0"/>
              <a:t>Submit supporting documents</a:t>
            </a:r>
          </a:p>
          <a:p>
            <a:pPr marL="800100" lvl="1" indent="-342900" eaLnBrk="1" hangingPunct="1">
              <a:buFont typeface="Arial" panose="020B0604020202020204" pitchFamily="34" charset="0"/>
              <a:buChar char="•"/>
              <a:defRPr/>
            </a:pPr>
            <a:r>
              <a:rPr lang="en-US" altLang="en-US" sz="2200" dirty="0"/>
              <a:t>Test scores -</a:t>
            </a:r>
            <a:r>
              <a:rPr lang="en-US" altLang="en-US" sz="1600" dirty="0"/>
              <a:t>Note that some schools are test-optional, may depend on GPA</a:t>
            </a:r>
          </a:p>
          <a:p>
            <a:pPr marL="800100" lvl="1" indent="-342900" eaLnBrk="1" hangingPunct="1">
              <a:buFont typeface="Arial" panose="020B0604020202020204" pitchFamily="34" charset="0"/>
              <a:buChar char="•"/>
              <a:defRPr/>
            </a:pPr>
            <a:r>
              <a:rPr lang="en-US" altLang="en-US" sz="1800" dirty="0"/>
              <a:t>Transcript</a:t>
            </a:r>
          </a:p>
          <a:p>
            <a:pPr marL="800100" lvl="1" indent="-342900" eaLnBrk="1" hangingPunct="1">
              <a:buFont typeface="Arial" panose="020B0604020202020204" pitchFamily="34" charset="0"/>
              <a:buChar char="•"/>
              <a:defRPr/>
            </a:pPr>
            <a:r>
              <a:rPr lang="en-US" altLang="en-US" sz="1800" dirty="0"/>
              <a:t>Application fees (See if you qualify for a waiver)</a:t>
            </a:r>
          </a:p>
          <a:p>
            <a:pPr marL="800100" lvl="1" indent="-342900" eaLnBrk="1" hangingPunct="1">
              <a:buFont typeface="Arial" panose="020B0604020202020204" pitchFamily="34" charset="0"/>
              <a:buChar char="•"/>
              <a:defRPr/>
            </a:pPr>
            <a:r>
              <a:rPr lang="en-US" altLang="en-US" sz="1800" dirty="0"/>
              <a:t>Recommendations - </a:t>
            </a:r>
            <a:r>
              <a:rPr lang="en-US" altLang="en-US" sz="1400" dirty="0"/>
              <a:t>(if needed allow a minimum of </a:t>
            </a:r>
            <a:r>
              <a:rPr lang="en-US" altLang="en-US" sz="1400" b="1" dirty="0"/>
              <a:t>ten days</a:t>
            </a:r>
            <a:r>
              <a:rPr lang="en-US" altLang="en-US" sz="1400" dirty="0"/>
              <a:t>)</a:t>
            </a:r>
          </a:p>
          <a:p>
            <a:pPr lvl="2" eaLnBrk="1" hangingPunct="1">
              <a:defRPr/>
            </a:pPr>
            <a:r>
              <a:rPr lang="en-US" altLang="en-US" sz="1800" dirty="0"/>
              <a:t>Counselor Recommendations </a:t>
            </a:r>
          </a:p>
          <a:p>
            <a:pPr lvl="2" eaLnBrk="1" hangingPunct="1">
              <a:defRPr/>
            </a:pPr>
            <a:r>
              <a:rPr lang="en-US" altLang="en-US" sz="1800" dirty="0"/>
              <a:t>Teacher Recommendations</a:t>
            </a:r>
          </a:p>
          <a:p>
            <a:r>
              <a:rPr lang="en-US" sz="1700" dirty="0">
                <a:hlinkClick r:id="rId3"/>
              </a:rPr>
              <a:t>https://pchscounselor1297.wixsite.com/mysite/senior-brag-sheet</a:t>
            </a:r>
            <a:endParaRPr lang="en-US" sz="1700" dirty="0"/>
          </a:p>
          <a:p>
            <a:endParaRPr lang="en-US" sz="1700" dirty="0"/>
          </a:p>
        </p:txBody>
      </p:sp>
      <p:sp>
        <p:nvSpPr>
          <p:cNvPr id="4" name="Content Placeholder 2">
            <a:extLst>
              <a:ext uri="{FF2B5EF4-FFF2-40B4-BE49-F238E27FC236}">
                <a16:creationId xmlns:a16="http://schemas.microsoft.com/office/drawing/2014/main" id="{28143941-4F9A-D925-9867-4E169459179E}"/>
              </a:ext>
            </a:extLst>
          </p:cNvPr>
          <p:cNvSpPr txBox="1">
            <a:spLocks/>
          </p:cNvSpPr>
          <p:nvPr/>
        </p:nvSpPr>
        <p:spPr>
          <a:xfrm>
            <a:off x="5895039" y="1043998"/>
            <a:ext cx="5157735" cy="57098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Most colleges have tours and/or open houses that you can attend to learn more about the school and see if you are interested in attending. </a:t>
            </a:r>
          </a:p>
          <a:p>
            <a:pPr marL="285750" indent="-285750">
              <a:buFont typeface="Arial" panose="020B0604020202020204" pitchFamily="34" charset="0"/>
              <a:buChar char="•"/>
            </a:pPr>
            <a:r>
              <a:rPr lang="en-US" sz="2400" dirty="0"/>
              <a:t>Check the college’s website.</a:t>
            </a:r>
          </a:p>
          <a:p>
            <a:pPr marL="285750" indent="-285750">
              <a:buFont typeface="Arial" panose="020B0604020202020204" pitchFamily="34" charset="0"/>
              <a:buChar char="•"/>
            </a:pPr>
            <a:r>
              <a:rPr lang="en-US" sz="2400" dirty="0"/>
              <a:t>Any college visit will be considered an excused absence if it occurs during the school day.</a:t>
            </a:r>
          </a:p>
          <a:p>
            <a:pPr marL="285750" indent="-285750">
              <a:buFont typeface="Arial" panose="020B0604020202020204" pitchFamily="34" charset="0"/>
              <a:buChar char="•"/>
            </a:pPr>
            <a:r>
              <a:rPr lang="en-US" sz="2400" dirty="0"/>
              <a:t>Some colleges will be visiting PCHS during school hours to talk to students. We will make announcements and have sign-up sheets as they are available</a:t>
            </a:r>
          </a:p>
        </p:txBody>
      </p:sp>
    </p:spTree>
    <p:extLst>
      <p:ext uri="{BB962C8B-B14F-4D97-AF65-F5344CB8AC3E}">
        <p14:creationId xmlns:p14="http://schemas.microsoft.com/office/powerpoint/2010/main" val="140002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6564A-A322-4D54-2B24-D4C4D32BBE28}"/>
              </a:ext>
            </a:extLst>
          </p:cNvPr>
          <p:cNvPicPr>
            <a:picLocks noChangeAspect="1"/>
          </p:cNvPicPr>
          <p:nvPr/>
        </p:nvPicPr>
        <p:blipFill>
          <a:blip r:embed="rId3"/>
          <a:stretch>
            <a:fillRect/>
          </a:stretch>
        </p:blipFill>
        <p:spPr>
          <a:xfrm>
            <a:off x="1561467" y="18574"/>
            <a:ext cx="9069066" cy="6820852"/>
          </a:xfrm>
          <a:prstGeom prst="rect">
            <a:avLst/>
          </a:prstGeom>
        </p:spPr>
      </p:pic>
    </p:spTree>
    <p:extLst>
      <p:ext uri="{BB962C8B-B14F-4D97-AF65-F5344CB8AC3E}">
        <p14:creationId xmlns:p14="http://schemas.microsoft.com/office/powerpoint/2010/main" val="356907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30E9-58DA-0405-2D2B-072E2A8405CF}"/>
              </a:ext>
            </a:extLst>
          </p:cNvPr>
          <p:cNvSpPr>
            <a:spLocks noGrp="1"/>
          </p:cNvSpPr>
          <p:nvPr>
            <p:ph type="title"/>
          </p:nvPr>
        </p:nvSpPr>
        <p:spPr>
          <a:xfrm>
            <a:off x="1371599" y="294538"/>
            <a:ext cx="9895951" cy="1033669"/>
          </a:xfrm>
        </p:spPr>
        <p:txBody>
          <a:bodyPr>
            <a:normAutofit/>
          </a:bodyPr>
          <a:lstStyle/>
          <a:p>
            <a:r>
              <a:rPr lang="en-US" sz="4000" b="1" dirty="0">
                <a:solidFill>
                  <a:schemeClr val="accent2">
                    <a:lumMod val="25000"/>
                  </a:schemeClr>
                </a:solidFill>
              </a:rPr>
              <a:t>Letters of Recommendation</a:t>
            </a:r>
          </a:p>
        </p:txBody>
      </p:sp>
      <p:sp>
        <p:nvSpPr>
          <p:cNvPr id="3" name="Content Placeholder 2">
            <a:extLst>
              <a:ext uri="{FF2B5EF4-FFF2-40B4-BE49-F238E27FC236}">
                <a16:creationId xmlns:a16="http://schemas.microsoft.com/office/drawing/2014/main" id="{DBC5A558-FB06-DF48-E8D3-C2ED12B00D78}"/>
              </a:ext>
            </a:extLst>
          </p:cNvPr>
          <p:cNvSpPr>
            <a:spLocks noGrp="1"/>
          </p:cNvSpPr>
          <p:nvPr>
            <p:ph idx="1"/>
          </p:nvPr>
        </p:nvSpPr>
        <p:spPr>
          <a:xfrm>
            <a:off x="1233984" y="1328207"/>
            <a:ext cx="9724031" cy="4827967"/>
          </a:xfrm>
        </p:spPr>
        <p:txBody>
          <a:bodyPr anchor="ctr">
            <a:normAutofit/>
          </a:bodyPr>
          <a:lstStyle/>
          <a:p>
            <a:pPr marL="457200" indent="-457200">
              <a:buFont typeface="Arial" panose="020B0604020202020204" pitchFamily="34" charset="0"/>
              <a:buChar char="•"/>
            </a:pPr>
            <a:r>
              <a:rPr lang="en-US" dirty="0"/>
              <a:t>If applying to a college that requires a letter of recommendation, visit the Counseling </a:t>
            </a:r>
            <a:r>
              <a:rPr lang="en-US" dirty="0">
                <a:hlinkClick r:id="rId3"/>
              </a:rPr>
              <a:t>webpage</a:t>
            </a:r>
            <a:r>
              <a:rPr lang="en-US" dirty="0"/>
              <a:t> (can be accessed by visiting PCHS’s homepage and clicking on “Counseling”), and click on “</a:t>
            </a:r>
            <a:r>
              <a:rPr lang="en-US" dirty="0">
                <a:hlinkClick r:id="rId4"/>
              </a:rPr>
              <a:t>Senior Brag Sheet</a:t>
            </a:r>
            <a:r>
              <a:rPr lang="en-US" dirty="0"/>
              <a:t>.” Directions will be provided for students to create a </a:t>
            </a:r>
            <a:r>
              <a:rPr lang="en-US" dirty="0" err="1"/>
              <a:t>Collegevine</a:t>
            </a:r>
            <a:r>
              <a:rPr lang="en-US" dirty="0"/>
              <a:t> account and provide us with information about themselves </a:t>
            </a:r>
          </a:p>
          <a:p>
            <a:pPr marL="0" indent="0">
              <a:buNone/>
            </a:pPr>
            <a:endParaRPr lang="en-US" dirty="0"/>
          </a:p>
          <a:p>
            <a:pPr marL="457200" indent="-457200">
              <a:buFont typeface="Arial" panose="020B0604020202020204" pitchFamily="34" charset="0"/>
              <a:buChar char="•"/>
            </a:pPr>
            <a:r>
              <a:rPr lang="en-US" dirty="0"/>
              <a:t>The more information you give us, the better! The more you tell us, the more we can brag on you in our letters!</a:t>
            </a:r>
          </a:p>
        </p:txBody>
      </p:sp>
    </p:spTree>
    <p:extLst>
      <p:ext uri="{BB962C8B-B14F-4D97-AF65-F5344CB8AC3E}">
        <p14:creationId xmlns:p14="http://schemas.microsoft.com/office/powerpoint/2010/main" val="182326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23FC-CFE6-DECE-B31E-9BD6BC7BF9BD}"/>
              </a:ext>
            </a:extLst>
          </p:cNvPr>
          <p:cNvSpPr>
            <a:spLocks noGrp="1"/>
          </p:cNvSpPr>
          <p:nvPr>
            <p:ph type="title"/>
          </p:nvPr>
        </p:nvSpPr>
        <p:spPr>
          <a:xfrm>
            <a:off x="1371599" y="294538"/>
            <a:ext cx="9895951" cy="1033669"/>
          </a:xfrm>
        </p:spPr>
        <p:txBody>
          <a:bodyPr>
            <a:normAutofit/>
          </a:bodyPr>
          <a:lstStyle/>
          <a:p>
            <a:r>
              <a:rPr lang="en-US" sz="4000" b="1" dirty="0">
                <a:solidFill>
                  <a:schemeClr val="accent2">
                    <a:lumMod val="25000"/>
                  </a:schemeClr>
                </a:solidFill>
              </a:rPr>
              <a:t>Transcript Requests</a:t>
            </a:r>
          </a:p>
        </p:txBody>
      </p:sp>
      <p:sp>
        <p:nvSpPr>
          <p:cNvPr id="3" name="Content Placeholder 2">
            <a:extLst>
              <a:ext uri="{FF2B5EF4-FFF2-40B4-BE49-F238E27FC236}">
                <a16:creationId xmlns:a16="http://schemas.microsoft.com/office/drawing/2014/main" id="{E6EDB0DC-327F-DDDB-E586-50681B9FB374}"/>
              </a:ext>
            </a:extLst>
          </p:cNvPr>
          <p:cNvSpPr>
            <a:spLocks noGrp="1"/>
          </p:cNvSpPr>
          <p:nvPr>
            <p:ph idx="1"/>
          </p:nvPr>
        </p:nvSpPr>
        <p:spPr>
          <a:xfrm>
            <a:off x="477457" y="1537645"/>
            <a:ext cx="10009764" cy="4384892"/>
          </a:xfrm>
        </p:spPr>
        <p:txBody>
          <a:bodyPr anchor="ctr">
            <a:normAutofit/>
          </a:bodyPr>
          <a:lstStyle/>
          <a:p>
            <a:pPr marL="342900" indent="-342900">
              <a:buFont typeface="Arial" panose="020B0604020202020204" pitchFamily="34" charset="0"/>
              <a:buChar char="•"/>
            </a:pPr>
            <a:r>
              <a:rPr lang="en-US" sz="2400" dirty="0"/>
              <a:t>Students can request transcripts to be sent to colleges they are applying to by filling out the transcript request form that can be found on the counseling website under “Transcript Request.”</a:t>
            </a:r>
          </a:p>
          <a:p>
            <a:r>
              <a:rPr lang="en-US" sz="2400" dirty="0">
                <a:hlinkClick r:id="rId3"/>
              </a:rPr>
              <a:t>Transcript Request Link</a:t>
            </a:r>
            <a:endParaRPr lang="en-US" sz="2400" dirty="0"/>
          </a:p>
          <a:p>
            <a:pPr marL="342900" indent="-342900">
              <a:buFont typeface="Arial" panose="020B0604020202020204" pitchFamily="34" charset="0"/>
              <a:buChar char="•"/>
            </a:pPr>
            <a:r>
              <a:rPr lang="en-US" sz="2400" dirty="0"/>
              <a:t>At the end of the year, students will need to notify counselors of where they want their FINAL transcript sent to. Colleges will make admissions decisions based on current transcripts but will also need a final one that includes all courses and the graduation date. </a:t>
            </a:r>
          </a:p>
          <a:p>
            <a:endParaRPr lang="en-US" sz="2400" dirty="0"/>
          </a:p>
          <a:p>
            <a:pPr lvl="1">
              <a:buFont typeface="Wingdings" panose="05000000000000000000" pitchFamily="2" charset="2"/>
              <a:buChar char="Ø"/>
            </a:pPr>
            <a:r>
              <a:rPr lang="en-US" dirty="0"/>
              <a:t>Instructions on how to do this will be provided at the end of the year. </a:t>
            </a:r>
          </a:p>
        </p:txBody>
      </p:sp>
    </p:spTree>
    <p:extLst>
      <p:ext uri="{BB962C8B-B14F-4D97-AF65-F5344CB8AC3E}">
        <p14:creationId xmlns:p14="http://schemas.microsoft.com/office/powerpoint/2010/main" val="269152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9328-7D2E-BC69-384A-0E973F7B1C11}"/>
              </a:ext>
            </a:extLst>
          </p:cNvPr>
          <p:cNvSpPr>
            <a:spLocks noGrp="1"/>
          </p:cNvSpPr>
          <p:nvPr>
            <p:ph type="title"/>
          </p:nvPr>
        </p:nvSpPr>
        <p:spPr>
          <a:xfrm>
            <a:off x="1371599" y="294538"/>
            <a:ext cx="9895951" cy="1033669"/>
          </a:xfrm>
        </p:spPr>
        <p:txBody>
          <a:bodyPr>
            <a:normAutofit/>
          </a:bodyPr>
          <a:lstStyle/>
          <a:p>
            <a:r>
              <a:rPr lang="en-US" sz="4000" b="1" dirty="0">
                <a:solidFill>
                  <a:schemeClr val="accent2">
                    <a:lumMod val="25000"/>
                  </a:schemeClr>
                </a:solidFill>
              </a:rPr>
              <a:t>SAT &amp; ACT</a:t>
            </a:r>
          </a:p>
        </p:txBody>
      </p:sp>
      <p:sp>
        <p:nvSpPr>
          <p:cNvPr id="3" name="Content Placeholder 2">
            <a:extLst>
              <a:ext uri="{FF2B5EF4-FFF2-40B4-BE49-F238E27FC236}">
                <a16:creationId xmlns:a16="http://schemas.microsoft.com/office/drawing/2014/main" id="{876E2590-7DF4-9B1D-2FD9-0B3FB04D5AD3}"/>
              </a:ext>
            </a:extLst>
          </p:cNvPr>
          <p:cNvSpPr>
            <a:spLocks noGrp="1"/>
          </p:cNvSpPr>
          <p:nvPr>
            <p:ph idx="1"/>
          </p:nvPr>
        </p:nvSpPr>
        <p:spPr>
          <a:xfrm>
            <a:off x="556787" y="1328207"/>
            <a:ext cx="9724031" cy="5038531"/>
          </a:xfrm>
        </p:spPr>
        <p:txBody>
          <a:bodyPr anchor="ctr">
            <a:normAutofit/>
          </a:bodyPr>
          <a:lstStyle/>
          <a:p>
            <a:pPr rtl="0" fontAlgn="base">
              <a:buFont typeface="Arial" panose="020B0604020202020204" pitchFamily="34" charset="0"/>
              <a:buChar char="•"/>
            </a:pPr>
            <a:r>
              <a:rPr lang="en-US" sz="2000" b="0" i="0" u="none" strike="noStrike" dirty="0">
                <a:effectLst/>
                <a:latin typeface="Georgia" panose="02040502050405020303" pitchFamily="18" charset="0"/>
              </a:rPr>
              <a:t>Sign up now if you haven’t tested or need to retake. </a:t>
            </a:r>
            <a:endParaRPr lang="en-US" sz="2000" b="0" i="0" dirty="0">
              <a:effectLst/>
              <a:latin typeface="Georgia" panose="02040502050405020303" pitchFamily="18" charset="0"/>
            </a:endParaRPr>
          </a:p>
          <a:p>
            <a:pPr rtl="0" fontAlgn="base">
              <a:buFont typeface="Arial" panose="020B0604020202020204" pitchFamily="34" charset="0"/>
              <a:buChar char="•"/>
            </a:pPr>
            <a:r>
              <a:rPr lang="en-US" sz="2000" b="0" i="0" u="none" strike="noStrike" dirty="0">
                <a:effectLst/>
                <a:latin typeface="Georgia" panose="02040502050405020303" pitchFamily="18" charset="0"/>
              </a:rPr>
              <a:t>Make sure official scores (as well as official transcripts) are sent to all schools and NCAA or NAIA clearinghouse, when appropriate.</a:t>
            </a:r>
            <a:r>
              <a:rPr lang="en-US" sz="2000" b="0" i="0" dirty="0">
                <a:effectLst/>
                <a:latin typeface="Georgia" panose="02040502050405020303" pitchFamily="18" charset="0"/>
              </a:rPr>
              <a:t>​</a:t>
            </a:r>
          </a:p>
          <a:p>
            <a:pPr rtl="0" fontAlgn="base">
              <a:buFont typeface="Arial" panose="020B0604020202020204" pitchFamily="34" charset="0"/>
              <a:buChar char="•"/>
            </a:pPr>
            <a:r>
              <a:rPr lang="en-US" sz="2000" dirty="0">
                <a:latin typeface="Georgia" panose="02040502050405020303" pitchFamily="18" charset="0"/>
              </a:rPr>
              <a:t>If you are eligible for the Zell Miller level of the HOPE scholarship, be sure to have scores sent to Georgia Student Finance Commission.</a:t>
            </a:r>
            <a:endParaRPr lang="en-US" sz="2000" b="0" i="0" dirty="0">
              <a:effectLst/>
              <a:latin typeface="Georgia" panose="02040502050405020303" pitchFamily="18" charset="0"/>
            </a:endParaRPr>
          </a:p>
          <a:p>
            <a:pPr rtl="0" fontAlgn="base">
              <a:buFont typeface="Arial" panose="020B0604020202020204" pitchFamily="34" charset="0"/>
              <a:buChar char="•"/>
            </a:pPr>
            <a:r>
              <a:rPr lang="en-US" sz="2000" b="0" i="0" u="none" strike="noStrike" dirty="0">
                <a:effectLst/>
                <a:latin typeface="Georgia" panose="02040502050405020303" pitchFamily="18" charset="0"/>
              </a:rPr>
              <a:t>Check deadlines for applications so scores are available to meet those deadlines.</a:t>
            </a:r>
          </a:p>
          <a:p>
            <a:pPr marL="342900" indent="-342900" fontAlgn="base">
              <a:buFont typeface="Arial" panose="020B0604020202020204" pitchFamily="34" charset="0"/>
              <a:buChar char="•"/>
            </a:pPr>
            <a:r>
              <a:rPr lang="en-US" sz="2000" dirty="0">
                <a:latin typeface="Georgia" panose="02040502050405020303" pitchFamily="18" charset="0"/>
              </a:rPr>
              <a:t>Fee waivers - If you qualify for Free or Reduced Lunch, you are eligible for SAT and ACT fee waivers which allow you to take both tests for free. Please see Mrs. Trice or your counselor in the guidance office for a waiver. Be sure to fill out the free/reduced lunch application for the 25-26 school year if you have not already and you think you may be eligible. It can be found </a:t>
            </a:r>
            <a:r>
              <a:rPr lang="en-US" sz="2000" dirty="0">
                <a:latin typeface="Georgia" panose="02040502050405020303" pitchFamily="18" charset="0"/>
                <a:hlinkClick r:id="rId3"/>
              </a:rPr>
              <a:t>here</a:t>
            </a:r>
            <a:r>
              <a:rPr lang="en-US" sz="2000" dirty="0">
                <a:latin typeface="Georgia" panose="02040502050405020303" pitchFamily="18" charset="0"/>
              </a:rPr>
              <a:t>.</a:t>
            </a:r>
            <a:endParaRPr lang="en-US" sz="1700" dirty="0">
              <a:latin typeface="Georgia" panose="02040502050405020303" pitchFamily="18" charset="0"/>
            </a:endParaRPr>
          </a:p>
          <a:p>
            <a:pPr marL="0" indent="0" rtl="0" fontAlgn="base">
              <a:buNone/>
            </a:pPr>
            <a:endParaRPr lang="en-US" sz="1700" b="0" i="0" u="none" strike="noStrike" dirty="0">
              <a:effectLst/>
              <a:latin typeface="Georgia" panose="02040502050405020303" pitchFamily="18" charset="0"/>
            </a:endParaRPr>
          </a:p>
        </p:txBody>
      </p:sp>
    </p:spTree>
    <p:extLst>
      <p:ext uri="{BB962C8B-B14F-4D97-AF65-F5344CB8AC3E}">
        <p14:creationId xmlns:p14="http://schemas.microsoft.com/office/powerpoint/2010/main" val="2119971621"/>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2.xml><?xml version="1.0" encoding="utf-8"?>
<ds:datastoreItem xmlns:ds="http://schemas.openxmlformats.org/officeDocument/2006/customXml" ds:itemID="{61E98C35-9ECE-4425-BCBA-00E118C705CE}">
  <ds:schemaRefs>
    <ds:schemaRef ds:uri="http://www.w3.org/XML/1998/namespace"/>
    <ds:schemaRef ds:uri="16c05727-aa75-4e4a-9b5f-8a80a1165891"/>
    <ds:schemaRef ds:uri="230e9df3-be65-4c73-a93b-d1236ebd677e"/>
    <ds:schemaRef ds:uri="http://schemas.microsoft.com/office/2006/documentManagement/types"/>
    <ds:schemaRef ds:uri="71af3243-3dd4-4a8d-8c0d-dd76da1f02a5"/>
    <ds:schemaRef ds:uri="http://purl.org/dc/elements/1.1/"/>
    <ds:schemaRef ds:uri="http://schemas.microsoft.com/office/infopath/2007/PartnerControls"/>
    <ds:schemaRef ds:uri="http://purl.org/dc/dcmitype/"/>
    <ds:schemaRef ds:uri="http://schemas.microsoft.com/sharepoint/v3"/>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{B69D7425-A4F4-47F3-AD5F-F00CC71E771A}TF0e83fa2d-9a66-4e5e-9e82-acc620be7a498e277179_win32-f234380521c6</Template>
  <TotalTime>399</TotalTime>
  <Words>1742</Words>
  <Application>Microsoft Office PowerPoint</Application>
  <PresentationFormat>Widescreen</PresentationFormat>
  <Paragraphs>156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Tenorite</vt:lpstr>
      <vt:lpstr>Wingdings</vt:lpstr>
      <vt:lpstr>Custom</vt:lpstr>
      <vt:lpstr>Class of 2026 Parent &amp; Student Information</vt:lpstr>
      <vt:lpstr>PowerPoint Presentation</vt:lpstr>
      <vt:lpstr>Graduation Requirements:</vt:lpstr>
      <vt:lpstr>Dual Enrollment</vt:lpstr>
      <vt:lpstr>Considerations for College</vt:lpstr>
      <vt:lpstr>PowerPoint Presentation</vt:lpstr>
      <vt:lpstr>Letters of Recommendation</vt:lpstr>
      <vt:lpstr>Transcript Requests</vt:lpstr>
      <vt:lpstr>SAT &amp; ACT</vt:lpstr>
      <vt:lpstr>PowerPoint Presentation</vt:lpstr>
      <vt:lpstr>ASVAB</vt:lpstr>
      <vt:lpstr>Important Website - GAfutures.org</vt:lpstr>
      <vt:lpstr>HOPE Scholarship</vt:lpstr>
      <vt:lpstr>HOPE GPA</vt:lpstr>
      <vt:lpstr>Local Scholarships</vt:lpstr>
      <vt:lpstr>Apply to College Day</vt:lpstr>
      <vt:lpstr>Athletics</vt:lpstr>
      <vt:lpstr>Stay in the Know</vt:lpstr>
      <vt:lpstr>Congratulations Class of 2026!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Amber N. Akomolede</dc:creator>
  <cp:lastModifiedBy>Jessica W. Leatherwood</cp:lastModifiedBy>
  <cp:revision>2</cp:revision>
  <cp:lastPrinted>2025-10-14T15:31:34Z</cp:lastPrinted>
  <dcterms:created xsi:type="dcterms:W3CDTF">2025-10-08T15:17:12Z</dcterms:created>
  <dcterms:modified xsi:type="dcterms:W3CDTF">2025-10-14T16:44:46Z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